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89" r:id="rId2"/>
    <p:sldId id="274" r:id="rId3"/>
    <p:sldId id="292" r:id="rId4"/>
    <p:sldId id="288" r:id="rId5"/>
    <p:sldId id="276" r:id="rId6"/>
    <p:sldId id="278" r:id="rId7"/>
    <p:sldId id="286" r:id="rId8"/>
  </p:sldIdLst>
  <p:sldSz cx="9144000" cy="6858000" type="screen4x3"/>
  <p:notesSz cx="6669088" cy="9926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7D52"/>
    <a:srgbClr val="EFF3EA"/>
    <a:srgbClr val="DEE7D1"/>
    <a:srgbClr val="A9C368"/>
    <a:srgbClr val="26A28D"/>
    <a:srgbClr val="9CA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深色样式 2 - 强调 3/强调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7048" autoAdjust="0"/>
  </p:normalViewPr>
  <p:slideViewPr>
    <p:cSldViewPr>
      <p:cViewPr>
        <p:scale>
          <a:sx n="75" d="100"/>
          <a:sy n="75" d="100"/>
        </p:scale>
        <p:origin x="1152" y="54"/>
      </p:cViewPr>
      <p:guideLst>
        <p:guide orient="horz" pos="220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890665" cy="49641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776866" y="1"/>
            <a:ext cx="2890665" cy="496412"/>
          </a:xfrm>
          <a:prstGeom prst="rect">
            <a:avLst/>
          </a:prstGeom>
        </p:spPr>
        <p:txBody>
          <a:bodyPr vert="horz" lIns="91440" tIns="45720" rIns="91440" bIns="45720" rtlCol="0"/>
          <a:lstStyle>
            <a:lvl1pPr algn="r">
              <a:defRPr sz="1200"/>
            </a:lvl1pPr>
          </a:lstStyle>
          <a:p>
            <a:fld id="{A13D8516-BB8E-40CD-B6EB-C34C4269E6E7}" type="datetimeFigureOut">
              <a:rPr lang="zh-CN" altLang="en-US" smtClean="0"/>
              <a:t>2018/11/18</a:t>
            </a:fld>
            <a:endParaRPr lang="zh-CN" altLang="en-US"/>
          </a:p>
        </p:txBody>
      </p:sp>
      <p:sp>
        <p:nvSpPr>
          <p:cNvPr id="4" name="页脚占位符 3"/>
          <p:cNvSpPr>
            <a:spLocks noGrp="1"/>
          </p:cNvSpPr>
          <p:nvPr>
            <p:ph type="ftr" sz="quarter" idx="2"/>
          </p:nvPr>
        </p:nvSpPr>
        <p:spPr>
          <a:xfrm>
            <a:off x="0" y="9428630"/>
            <a:ext cx="2890665" cy="4964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776866" y="9428630"/>
            <a:ext cx="2890665" cy="496411"/>
          </a:xfrm>
          <a:prstGeom prst="rect">
            <a:avLst/>
          </a:prstGeom>
        </p:spPr>
        <p:txBody>
          <a:bodyPr vert="horz" lIns="91440" tIns="45720" rIns="91440" bIns="45720" rtlCol="0" anchor="b"/>
          <a:lstStyle>
            <a:lvl1pPr algn="r">
              <a:defRPr sz="1200"/>
            </a:lvl1pPr>
          </a:lstStyle>
          <a:p>
            <a:fld id="{0EF79A12-BDAC-4E68-BA28-DD1FF34656E9}" type="slidenum">
              <a:rPr lang="zh-CN" altLang="en-US" smtClean="0"/>
              <a:t>‹#›</a:t>
            </a:fld>
            <a:endParaRPr lang="zh-CN" altLang="en-US"/>
          </a:p>
        </p:txBody>
      </p:sp>
    </p:spTree>
    <p:extLst>
      <p:ext uri="{BB962C8B-B14F-4D97-AF65-F5344CB8AC3E}">
        <p14:creationId xmlns:p14="http://schemas.microsoft.com/office/powerpoint/2010/main" val="1882191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890665" cy="49641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776866" y="1"/>
            <a:ext cx="2890665" cy="496412"/>
          </a:xfrm>
          <a:prstGeom prst="rect">
            <a:avLst/>
          </a:prstGeom>
        </p:spPr>
        <p:txBody>
          <a:bodyPr vert="horz" lIns="91440" tIns="45720" rIns="91440" bIns="45720" rtlCol="0"/>
          <a:lstStyle>
            <a:lvl1pPr algn="r">
              <a:defRPr sz="1200"/>
            </a:lvl1pPr>
          </a:lstStyle>
          <a:p>
            <a:fld id="{3F73CB51-702F-4AEC-B43A-A28BB359B938}" type="datetimeFigureOut">
              <a:rPr lang="zh-CN" altLang="en-US" smtClean="0"/>
              <a:t>2018/11/18</a:t>
            </a:fld>
            <a:endParaRPr lang="zh-CN" altLang="en-US"/>
          </a:p>
        </p:txBody>
      </p:sp>
      <p:sp>
        <p:nvSpPr>
          <p:cNvPr id="4" name="幻灯片图像占位符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66598" y="4715113"/>
            <a:ext cx="5335893" cy="446770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28630"/>
            <a:ext cx="2890665" cy="49641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776866" y="9428630"/>
            <a:ext cx="2890665" cy="496411"/>
          </a:xfrm>
          <a:prstGeom prst="rect">
            <a:avLst/>
          </a:prstGeom>
        </p:spPr>
        <p:txBody>
          <a:bodyPr vert="horz" lIns="91440" tIns="45720" rIns="91440" bIns="45720" rtlCol="0" anchor="b"/>
          <a:lstStyle>
            <a:lvl1pPr algn="r">
              <a:defRPr sz="1200"/>
            </a:lvl1pPr>
          </a:lstStyle>
          <a:p>
            <a:fld id="{9B27FF2B-C753-475E-B545-5845BB7CBB47}" type="slidenum">
              <a:rPr lang="zh-CN" altLang="en-US" smtClean="0"/>
              <a:t>‹#›</a:t>
            </a:fld>
            <a:endParaRPr lang="zh-CN" altLang="en-US"/>
          </a:p>
        </p:txBody>
      </p:sp>
    </p:spTree>
    <p:extLst>
      <p:ext uri="{BB962C8B-B14F-4D97-AF65-F5344CB8AC3E}">
        <p14:creationId xmlns:p14="http://schemas.microsoft.com/office/powerpoint/2010/main" val="223643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2018/11/18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4869160"/>
            <a:ext cx="9146682" cy="2016224"/>
            <a:chOff x="0" y="3767122"/>
            <a:chExt cx="9146682" cy="3121877"/>
          </a:xfrm>
        </p:grpSpPr>
        <p:sp>
          <p:nvSpPr>
            <p:cNvPr id="14" name="矩形 13"/>
            <p:cNvSpPr/>
            <p:nvPr/>
          </p:nvSpPr>
          <p:spPr>
            <a:xfrm>
              <a:off x="0" y="3767122"/>
              <a:ext cx="9146682" cy="3121877"/>
            </a:xfrm>
            <a:prstGeom prst="rect">
              <a:avLst/>
            </a:prstGeom>
            <a:solidFill>
              <a:srgbClr val="3D7D52">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3767122"/>
              <a:ext cx="9144000" cy="70790"/>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0" y="1628800"/>
            <a:ext cx="9144000" cy="1585883"/>
          </a:xfrm>
          <a:prstGeom prst="rect">
            <a:avLst/>
          </a:prstGeom>
          <a:noFill/>
        </p:spPr>
        <p:txBody>
          <a:bodyPr wrap="square" rtlCol="0">
            <a:spAutoFit/>
          </a:bodyPr>
          <a:lstStyle/>
          <a:p>
            <a:pPr algn="ctr">
              <a:lnSpc>
                <a:spcPct val="150000"/>
              </a:lnSpc>
            </a:pPr>
            <a:r>
              <a:rPr lang="en-US" altLang="zh-CN" sz="4000" b="1" dirty="0">
                <a:solidFill>
                  <a:srgbClr val="3D7D52"/>
                </a:solidFill>
                <a:latin typeface="微软雅黑" panose="020B0503020204020204" pitchFamily="34" charset="-122"/>
                <a:ea typeface="微软雅黑" panose="020B0503020204020204" pitchFamily="34" charset="-122"/>
              </a:rPr>
              <a:t>2018</a:t>
            </a:r>
            <a:r>
              <a:rPr lang="zh-CN" altLang="en-US" sz="4000" b="1" dirty="0">
                <a:solidFill>
                  <a:srgbClr val="3D7D52"/>
                </a:solidFill>
                <a:latin typeface="微软雅黑" panose="020B0503020204020204" pitchFamily="34" charset="-122"/>
                <a:ea typeface="微软雅黑" panose="020B0503020204020204" pitchFamily="34" charset="-122"/>
              </a:rPr>
              <a:t>年</a:t>
            </a:r>
            <a:r>
              <a:rPr lang="zh-CN" altLang="zh-CN" sz="4000" b="1" dirty="0">
                <a:solidFill>
                  <a:srgbClr val="3D7D52"/>
                </a:solidFill>
                <a:latin typeface="微软雅黑" panose="020B0503020204020204" pitchFamily="34" charset="-122"/>
                <a:ea typeface="微软雅黑" panose="020B0503020204020204" pitchFamily="34" charset="-122"/>
              </a:rPr>
              <a:t>节能减排</a:t>
            </a:r>
            <a:r>
              <a:rPr lang="zh-CN" altLang="en-US" sz="4000" b="1" dirty="0">
                <a:solidFill>
                  <a:srgbClr val="3D7D52"/>
                </a:solidFill>
                <a:latin typeface="微软雅黑" panose="020B0503020204020204" pitchFamily="34" charset="-122"/>
                <a:ea typeface="微软雅黑" panose="020B0503020204020204" pitchFamily="34" charset="-122"/>
              </a:rPr>
              <a:t>技术与项目</a:t>
            </a:r>
            <a:endParaRPr lang="en-US" altLang="zh-CN" sz="4000" b="1" dirty="0">
              <a:solidFill>
                <a:srgbClr val="3D7D52"/>
              </a:solidFill>
              <a:latin typeface="微软雅黑" panose="020B0503020204020204" pitchFamily="34" charset="-122"/>
              <a:ea typeface="微软雅黑" panose="020B0503020204020204" pitchFamily="34" charset="-122"/>
            </a:endParaRPr>
          </a:p>
          <a:p>
            <a:pPr algn="ctr">
              <a:lnSpc>
                <a:spcPct val="150000"/>
              </a:lnSpc>
            </a:pPr>
            <a:r>
              <a:rPr lang="zh-CN" altLang="en-US" sz="2800" dirty="0">
                <a:solidFill>
                  <a:srgbClr val="3D7D52"/>
                </a:solidFill>
                <a:latin typeface="微软雅黑" panose="020B0503020204020204" pitchFamily="34" charset="-122"/>
                <a:ea typeface="微软雅黑" panose="020B0503020204020204" pitchFamily="34" charset="-122"/>
              </a:rPr>
              <a:t>汇总分析</a:t>
            </a:r>
            <a:endParaRPr lang="en-US" altLang="zh-CN" sz="2800" dirty="0">
              <a:solidFill>
                <a:srgbClr val="3D7D52"/>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903057" y="5305773"/>
            <a:ext cx="3337887" cy="787523"/>
          </a:xfrm>
          <a:prstGeom prst="rect">
            <a:avLst/>
          </a:prstGeom>
          <a:noFill/>
        </p:spPr>
        <p:txBody>
          <a:bodyPr wrap="square" rtlCol="0">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rPr>
              <a:t>行业部 罗蒙</a:t>
            </a:r>
            <a:endParaRPr lang="en-US" altLang="zh-CN" sz="1600" b="1" dirty="0">
              <a:latin typeface="微软雅黑" panose="020B0503020204020204" pitchFamily="34" charset="-122"/>
              <a:ea typeface="微软雅黑" panose="020B0503020204020204" pitchFamily="34" charset="-122"/>
            </a:endParaRPr>
          </a:p>
          <a:p>
            <a:pPr algn="ctr">
              <a:lnSpc>
                <a:spcPct val="150000"/>
              </a:lnSpc>
            </a:pPr>
            <a:r>
              <a:rPr lang="en-US" altLang="zh-CN" sz="1600" b="1" dirty="0">
                <a:latin typeface="微软雅黑" panose="020B0503020204020204" pitchFamily="34" charset="-122"/>
                <a:ea typeface="微软雅黑" panose="020B0503020204020204" pitchFamily="34" charset="-122"/>
              </a:rPr>
              <a:t>2018</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11</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19</a:t>
            </a:r>
            <a:r>
              <a:rPr lang="zh-CN" altLang="en-US" sz="1600" b="1" dirty="0">
                <a:latin typeface="微软雅黑" panose="020B0503020204020204" pitchFamily="34" charset="-122"/>
                <a:ea typeface="微软雅黑" panose="020B0503020204020204" pitchFamily="34" charset="-122"/>
              </a:rPr>
              <a:t>日</a:t>
            </a:r>
          </a:p>
        </p:txBody>
      </p:sp>
      <p:pic>
        <p:nvPicPr>
          <p:cNvPr id="9" name="Picture 2" descr="C:\Users\overhf\Desktop\5401579451956077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60648"/>
            <a:ext cx="720080" cy="71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a:extLst>
              <a:ext uri="{FF2B5EF4-FFF2-40B4-BE49-F238E27FC236}">
                <a16:creationId xmlns:a16="http://schemas.microsoft.com/office/drawing/2014/main" id="{6F004A99-54ED-42AD-8DC5-266430030D46}"/>
              </a:ext>
            </a:extLst>
          </p:cNvPr>
          <p:cNvGrpSpPr/>
          <p:nvPr/>
        </p:nvGrpSpPr>
        <p:grpSpPr>
          <a:xfrm>
            <a:off x="611560" y="3811136"/>
            <a:ext cx="1368747" cy="2314148"/>
            <a:chOff x="611560" y="3231971"/>
            <a:chExt cx="1656184" cy="2800118"/>
          </a:xfrm>
          <a:solidFill>
            <a:srgbClr val="3D7D52"/>
          </a:solidFill>
        </p:grpSpPr>
        <p:sp>
          <p:nvSpPr>
            <p:cNvPr id="10" name="椭圆 9">
              <a:extLst>
                <a:ext uri="{FF2B5EF4-FFF2-40B4-BE49-F238E27FC236}">
                  <a16:creationId xmlns:a16="http://schemas.microsoft.com/office/drawing/2014/main" id="{199E855B-EB42-4643-87FB-CE4635595927}"/>
                </a:ext>
              </a:extLst>
            </p:cNvPr>
            <p:cNvSpPr/>
            <p:nvPr/>
          </p:nvSpPr>
          <p:spPr>
            <a:xfrm>
              <a:off x="611560" y="3231971"/>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a:extLst>
                <a:ext uri="{FF2B5EF4-FFF2-40B4-BE49-F238E27FC236}">
                  <a16:creationId xmlns:a16="http://schemas.microsoft.com/office/drawing/2014/main" id="{21221671-33F4-4288-92AC-576DEF0E394B}"/>
                </a:ext>
              </a:extLst>
            </p:cNvPr>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9C0FDD20-0638-48B1-8372-2461F041FF88}"/>
                </a:ext>
              </a:extLst>
            </p:cNvPr>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100057D4-733D-416F-95E0-90CFE8B450D2}"/>
                </a:ext>
              </a:extLst>
            </p:cNvPr>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B55C67E2-726A-4CAA-8EE8-7F7D201BFFB2}"/>
                </a:ext>
              </a:extLst>
            </p:cNvPr>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09566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280568" y="2780928"/>
            <a:ext cx="6552728" cy="969496"/>
          </a:xfrm>
          <a:prstGeom prst="rect">
            <a:avLst/>
          </a:prstGeom>
          <a:solidFill>
            <a:srgbClr val="EF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prstClr val="black"/>
                </a:solidFill>
              </a:rPr>
              <a:t>棉纺织生产企业</a:t>
            </a:r>
            <a:endParaRPr lang="en-US" altLang="zh-CN" b="1" dirty="0">
              <a:solidFill>
                <a:prstClr val="black"/>
              </a:solidFill>
            </a:endParaRPr>
          </a:p>
          <a:p>
            <a:pPr>
              <a:lnSpc>
                <a:spcPct val="150000"/>
              </a:lnSpc>
            </a:pPr>
            <a:r>
              <a:rPr lang="zh-CN" altLang="en-US" dirty="0">
                <a:solidFill>
                  <a:prstClr val="black"/>
                </a:solidFill>
              </a:rPr>
              <a:t>（纺织企业的技改，包含纺纱、织造、染色及后整理）</a:t>
            </a:r>
            <a:endParaRPr lang="en-US" altLang="zh-CN" dirty="0">
              <a:solidFill>
                <a:prstClr val="black"/>
              </a:solidFill>
            </a:endParaRPr>
          </a:p>
        </p:txBody>
      </p:sp>
      <p:sp>
        <p:nvSpPr>
          <p:cNvPr id="3" name="矩形 2"/>
          <p:cNvSpPr/>
          <p:nvPr/>
        </p:nvSpPr>
        <p:spPr>
          <a:xfrm>
            <a:off x="9036496" y="0"/>
            <a:ext cx="10750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0"/>
            <a:ext cx="1776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1"/>
            <a:ext cx="1730086" cy="1163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0" y="390539"/>
            <a:ext cx="9144000" cy="707916"/>
            <a:chOff x="0" y="390539"/>
            <a:chExt cx="9144000" cy="707916"/>
          </a:xfrm>
        </p:grpSpPr>
        <p:sp>
          <p:nvSpPr>
            <p:cNvPr id="11" name="矩形 10"/>
            <p:cNvSpPr/>
            <p:nvPr/>
          </p:nvSpPr>
          <p:spPr>
            <a:xfrm>
              <a:off x="0" y="1052736"/>
              <a:ext cx="9144000" cy="45719"/>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2" descr="C:\Users\overhf\Desktop\5401579451956077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0539"/>
              <a:ext cx="591484" cy="5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467544" y="3429000"/>
            <a:ext cx="1656184" cy="2603089"/>
            <a:chOff x="611560" y="3429000"/>
            <a:chExt cx="1656184" cy="2603089"/>
          </a:xfrm>
          <a:solidFill>
            <a:srgbClr val="3D7D52"/>
          </a:solidFill>
        </p:grpSpPr>
        <p:sp>
          <p:nvSpPr>
            <p:cNvPr id="17" name="椭圆 16"/>
            <p:cNvSpPr/>
            <p:nvPr/>
          </p:nvSpPr>
          <p:spPr>
            <a:xfrm>
              <a:off x="611560" y="3429000"/>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0" y="1178168"/>
            <a:ext cx="9144000" cy="738664"/>
          </a:xfrm>
          <a:prstGeom prst="rect">
            <a:avLst/>
          </a:prstGeom>
          <a:solidFill>
            <a:srgbClr val="3D7D52"/>
          </a:solidFill>
        </p:spPr>
        <p:txBody>
          <a:bodyPr wrap="square">
            <a:spAutoFit/>
          </a:bodyPr>
          <a:lstStyle/>
          <a:p>
            <a:pPr algn="ctr">
              <a:lnSpc>
                <a:spcPct val="150000"/>
              </a:lnSpc>
            </a:pPr>
            <a:r>
              <a:rPr lang="zh-CN" altLang="en-US" sz="2800" b="1" dirty="0">
                <a:solidFill>
                  <a:schemeClr val="bg1"/>
                </a:solidFill>
              </a:rPr>
              <a:t>节能减排技术与项目征集      </a:t>
            </a:r>
            <a:endParaRPr lang="en-US" altLang="zh-CN" sz="2800" b="1" dirty="0">
              <a:solidFill>
                <a:schemeClr val="bg1"/>
              </a:solidFill>
            </a:endParaRPr>
          </a:p>
        </p:txBody>
      </p:sp>
      <p:sp>
        <p:nvSpPr>
          <p:cNvPr id="22" name="矩形 21"/>
          <p:cNvSpPr/>
          <p:nvPr/>
        </p:nvSpPr>
        <p:spPr>
          <a:xfrm>
            <a:off x="2267744" y="4141859"/>
            <a:ext cx="6552728" cy="1050365"/>
          </a:xfrm>
          <a:prstGeom prst="rect">
            <a:avLst/>
          </a:prstGeom>
          <a:solidFill>
            <a:srgbClr val="DE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prstClr val="black"/>
                </a:solidFill>
              </a:rPr>
              <a:t>相关企业</a:t>
            </a:r>
            <a:endParaRPr lang="en-US" altLang="zh-CN" b="1" dirty="0">
              <a:solidFill>
                <a:prstClr val="black"/>
              </a:solidFill>
            </a:endParaRPr>
          </a:p>
          <a:p>
            <a:pPr>
              <a:lnSpc>
                <a:spcPct val="150000"/>
              </a:lnSpc>
            </a:pPr>
            <a:r>
              <a:rPr lang="zh-CN" altLang="en-US" dirty="0">
                <a:solidFill>
                  <a:prstClr val="black"/>
                </a:solidFill>
              </a:rPr>
              <a:t>（节能降耗设备及生产工艺）</a:t>
            </a:r>
          </a:p>
        </p:txBody>
      </p:sp>
      <p:grpSp>
        <p:nvGrpSpPr>
          <p:cNvPr id="35" name="组合 34"/>
          <p:cNvGrpSpPr/>
          <p:nvPr/>
        </p:nvGrpSpPr>
        <p:grpSpPr>
          <a:xfrm>
            <a:off x="3563888" y="3861048"/>
            <a:ext cx="3731592" cy="77589"/>
            <a:chOff x="3563888" y="3861048"/>
            <a:chExt cx="3731592" cy="77589"/>
          </a:xfrm>
        </p:grpSpPr>
        <p:cxnSp>
          <p:nvCxnSpPr>
            <p:cNvPr id="14" name="直接连接符 13"/>
            <p:cNvCxnSpPr/>
            <p:nvPr/>
          </p:nvCxnSpPr>
          <p:spPr>
            <a:xfrm>
              <a:off x="3563888" y="3902248"/>
              <a:ext cx="1440160"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430515" y="3861048"/>
              <a:ext cx="77589" cy="77589"/>
            </a:xfrm>
            <a:prstGeom prst="ellipse">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5940152" y="3899842"/>
              <a:ext cx="1355328"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090413" y="484584"/>
            <a:ext cx="3320699" cy="400110"/>
          </a:xfrm>
          <a:prstGeom prst="rect">
            <a:avLst/>
          </a:prstGeom>
          <a:noFill/>
        </p:spPr>
        <p:txBody>
          <a:bodyPr wrap="square" rtlCol="0">
            <a:spAutoFit/>
          </a:bodyPr>
          <a:lstStyle/>
          <a:p>
            <a:r>
              <a:rPr lang="zh-CN" altLang="en-US" sz="2000" b="1" dirty="0"/>
              <a:t>节能减排技术与项目</a:t>
            </a:r>
          </a:p>
        </p:txBody>
      </p:sp>
    </p:spTree>
    <p:extLst>
      <p:ext uri="{BB962C8B-B14F-4D97-AF65-F5344CB8AC3E}">
        <p14:creationId xmlns:p14="http://schemas.microsoft.com/office/powerpoint/2010/main" val="2723345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90B793C-C9D9-48E6-B412-72F398292292}"/>
              </a:ext>
            </a:extLst>
          </p:cNvPr>
          <p:cNvSpPr/>
          <p:nvPr/>
        </p:nvSpPr>
        <p:spPr>
          <a:xfrm>
            <a:off x="9036496" y="0"/>
            <a:ext cx="10750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FFD6A4C6-3F50-4430-9794-A2ADADF01A18}"/>
              </a:ext>
            </a:extLst>
          </p:cNvPr>
          <p:cNvSpPr/>
          <p:nvPr/>
        </p:nvSpPr>
        <p:spPr>
          <a:xfrm>
            <a:off x="0" y="0"/>
            <a:ext cx="1776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A7BA3BA2-CB92-43C0-9273-C0E85D80DFB2}"/>
              </a:ext>
            </a:extLst>
          </p:cNvPr>
          <p:cNvSpPr/>
          <p:nvPr/>
        </p:nvSpPr>
        <p:spPr>
          <a:xfrm>
            <a:off x="0" y="-1"/>
            <a:ext cx="1730086" cy="1163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id="{1C8DCD20-D471-4C81-9154-D418D2DA2423}"/>
              </a:ext>
            </a:extLst>
          </p:cNvPr>
          <p:cNvGrpSpPr/>
          <p:nvPr/>
        </p:nvGrpSpPr>
        <p:grpSpPr>
          <a:xfrm>
            <a:off x="0" y="188640"/>
            <a:ext cx="9144000" cy="707916"/>
            <a:chOff x="0" y="390539"/>
            <a:chExt cx="9144000" cy="707916"/>
          </a:xfrm>
        </p:grpSpPr>
        <p:sp>
          <p:nvSpPr>
            <p:cNvPr id="9" name="矩形 8">
              <a:extLst>
                <a:ext uri="{FF2B5EF4-FFF2-40B4-BE49-F238E27FC236}">
                  <a16:creationId xmlns:a16="http://schemas.microsoft.com/office/drawing/2014/main" id="{3EC3972C-FD19-4CDE-8AAE-C569D000DC07}"/>
                </a:ext>
              </a:extLst>
            </p:cNvPr>
            <p:cNvSpPr/>
            <p:nvPr/>
          </p:nvSpPr>
          <p:spPr>
            <a:xfrm>
              <a:off x="0" y="1052736"/>
              <a:ext cx="9144000" cy="45719"/>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descr="C:\Users\overhf\Desktop\540157945195607756.png">
              <a:extLst>
                <a:ext uri="{FF2B5EF4-FFF2-40B4-BE49-F238E27FC236}">
                  <a16:creationId xmlns:a16="http://schemas.microsoft.com/office/drawing/2014/main" id="{15C46C17-B1CC-4613-A129-850BC2A6E4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0539"/>
              <a:ext cx="591484" cy="5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3">
            <a:extLst>
              <a:ext uri="{FF2B5EF4-FFF2-40B4-BE49-F238E27FC236}">
                <a16:creationId xmlns:a16="http://schemas.microsoft.com/office/drawing/2014/main" id="{415718FB-9225-447F-82A1-E02564711FB3}"/>
              </a:ext>
            </a:extLst>
          </p:cNvPr>
          <p:cNvSpPr txBox="1"/>
          <p:nvPr/>
        </p:nvSpPr>
        <p:spPr>
          <a:xfrm>
            <a:off x="1090413" y="292586"/>
            <a:ext cx="4129659" cy="400110"/>
          </a:xfrm>
          <a:prstGeom prst="rect">
            <a:avLst/>
          </a:prstGeom>
          <a:noFill/>
        </p:spPr>
        <p:txBody>
          <a:bodyPr wrap="square" rtlCol="0">
            <a:spAutoFit/>
          </a:bodyPr>
          <a:lstStyle/>
          <a:p>
            <a:r>
              <a:rPr lang="zh-CN" altLang="en-US" sz="2000" b="1" dirty="0"/>
              <a:t>棉纺织企业节能减排技术与项目</a:t>
            </a:r>
          </a:p>
        </p:txBody>
      </p:sp>
      <p:graphicFrame>
        <p:nvGraphicFramePr>
          <p:cNvPr id="2" name="表格 1">
            <a:extLst>
              <a:ext uri="{FF2B5EF4-FFF2-40B4-BE49-F238E27FC236}">
                <a16:creationId xmlns:a16="http://schemas.microsoft.com/office/drawing/2014/main" id="{652BF488-8B13-4982-9CAA-79D9E91A8532}"/>
              </a:ext>
            </a:extLst>
          </p:cNvPr>
          <p:cNvGraphicFramePr>
            <a:graphicFrameLocks noGrp="1"/>
          </p:cNvGraphicFramePr>
          <p:nvPr>
            <p:extLst>
              <p:ext uri="{D42A27DB-BD31-4B8C-83A1-F6EECF244321}">
                <p14:modId xmlns:p14="http://schemas.microsoft.com/office/powerpoint/2010/main" val="2635354304"/>
              </p:ext>
            </p:extLst>
          </p:nvPr>
        </p:nvGraphicFramePr>
        <p:xfrm>
          <a:off x="539552" y="998260"/>
          <a:ext cx="8064896" cy="5560471"/>
        </p:xfrm>
        <a:graphic>
          <a:graphicData uri="http://schemas.openxmlformats.org/drawingml/2006/table">
            <a:tbl>
              <a:tblPr firstRow="1" firstCol="1" bandRow="1">
                <a:tableStyleId>{5C22544A-7EE6-4342-B048-85BDC9FD1C3A}</a:tableStyleId>
              </a:tblPr>
              <a:tblGrid>
                <a:gridCol w="504056">
                  <a:extLst>
                    <a:ext uri="{9D8B030D-6E8A-4147-A177-3AD203B41FA5}">
                      <a16:colId xmlns:a16="http://schemas.microsoft.com/office/drawing/2014/main" val="1962321987"/>
                    </a:ext>
                  </a:extLst>
                </a:gridCol>
                <a:gridCol w="3383664">
                  <a:extLst>
                    <a:ext uri="{9D8B030D-6E8A-4147-A177-3AD203B41FA5}">
                      <a16:colId xmlns:a16="http://schemas.microsoft.com/office/drawing/2014/main" val="792274841"/>
                    </a:ext>
                  </a:extLst>
                </a:gridCol>
                <a:gridCol w="504768">
                  <a:extLst>
                    <a:ext uri="{9D8B030D-6E8A-4147-A177-3AD203B41FA5}">
                      <a16:colId xmlns:a16="http://schemas.microsoft.com/office/drawing/2014/main" val="3396238527"/>
                    </a:ext>
                  </a:extLst>
                </a:gridCol>
                <a:gridCol w="3672408">
                  <a:extLst>
                    <a:ext uri="{9D8B030D-6E8A-4147-A177-3AD203B41FA5}">
                      <a16:colId xmlns:a16="http://schemas.microsoft.com/office/drawing/2014/main" val="2299090380"/>
                    </a:ext>
                  </a:extLst>
                </a:gridCol>
              </a:tblGrid>
              <a:tr h="148182">
                <a:tc>
                  <a:txBody>
                    <a:bodyPr/>
                    <a:lstStyle/>
                    <a:p>
                      <a:pPr algn="ctr">
                        <a:spcAft>
                          <a:spcPts val="0"/>
                        </a:spcAft>
                      </a:pPr>
                      <a:r>
                        <a:rPr lang="zh-CN" sz="1400" kern="0" dirty="0">
                          <a:effectLst/>
                        </a:rPr>
                        <a:t>序号</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ctr">
                        <a:spcAft>
                          <a:spcPts val="0"/>
                        </a:spcAft>
                      </a:pPr>
                      <a:r>
                        <a:rPr lang="zh-CN" sz="1400" kern="0" dirty="0">
                          <a:effectLst/>
                        </a:rPr>
                        <a:t>项目名称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ctr">
                        <a:spcAft>
                          <a:spcPts val="0"/>
                        </a:spcAft>
                      </a:pPr>
                      <a:r>
                        <a:rPr lang="zh-CN" sz="1400" kern="0" dirty="0">
                          <a:effectLst/>
                        </a:rPr>
                        <a:t>序号</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ctr">
                        <a:spcAft>
                          <a:spcPts val="0"/>
                        </a:spcAft>
                      </a:pPr>
                      <a:r>
                        <a:rPr lang="zh-CN" sz="1400" kern="0" dirty="0">
                          <a:effectLst/>
                        </a:rPr>
                        <a:t>项目名称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extLst>
                  <a:ext uri="{0D108BD9-81ED-4DB2-BD59-A6C34878D82A}">
                    <a16:rowId xmlns:a16="http://schemas.microsoft.com/office/drawing/2014/main" val="3862025879"/>
                  </a:ext>
                </a:extLst>
              </a:tr>
              <a:tr h="148182">
                <a:tc>
                  <a:txBody>
                    <a:bodyPr/>
                    <a:lstStyle/>
                    <a:p>
                      <a:pPr algn="ctr">
                        <a:spcAft>
                          <a:spcPts val="0"/>
                        </a:spcAft>
                      </a:pPr>
                      <a:r>
                        <a:rPr lang="en-US" sz="1200" b="0" kern="0" dirty="0">
                          <a:solidFill>
                            <a:schemeClr val="bg1"/>
                          </a:solidFill>
                          <a:effectLst/>
                        </a:rPr>
                        <a:t>1</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车间照明改</a:t>
                      </a:r>
                      <a:r>
                        <a:rPr lang="en-US" sz="1200" kern="0" dirty="0">
                          <a:effectLst/>
                        </a:rPr>
                        <a:t>LED</a:t>
                      </a:r>
                      <a:r>
                        <a:rPr lang="zh-CN" sz="1200" kern="0" dirty="0">
                          <a:effectLst/>
                        </a:rPr>
                        <a:t>照明</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24</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en-US" sz="1200" kern="0" dirty="0">
                          <a:effectLst/>
                        </a:rPr>
                        <a:t>24s</a:t>
                      </a:r>
                      <a:r>
                        <a:rPr lang="zh-CN" sz="1200" kern="0" dirty="0">
                          <a:effectLst/>
                        </a:rPr>
                        <a:t>光边布钢筘改造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1979222228"/>
                  </a:ext>
                </a:extLst>
              </a:tr>
              <a:tr h="148182">
                <a:tc>
                  <a:txBody>
                    <a:bodyPr/>
                    <a:lstStyle/>
                    <a:p>
                      <a:pPr algn="ctr">
                        <a:spcAft>
                          <a:spcPts val="0"/>
                        </a:spcAft>
                      </a:pPr>
                      <a:r>
                        <a:rPr lang="en-US" sz="1200" b="0" kern="0" dirty="0">
                          <a:solidFill>
                            <a:schemeClr val="bg1"/>
                          </a:solidFill>
                          <a:effectLst/>
                        </a:rPr>
                        <a:t>2</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空调节能改造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25</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一种用于纺织织布剑杆织机缩边纱辅助装置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1474760223"/>
                  </a:ext>
                </a:extLst>
              </a:tr>
              <a:tr h="148182">
                <a:tc>
                  <a:txBody>
                    <a:bodyPr/>
                    <a:lstStyle/>
                    <a:p>
                      <a:pPr algn="ctr">
                        <a:spcAft>
                          <a:spcPts val="0"/>
                        </a:spcAft>
                      </a:pPr>
                      <a:r>
                        <a:rPr lang="en-US" sz="1200" b="0" kern="0" dirty="0">
                          <a:solidFill>
                            <a:schemeClr val="bg1"/>
                          </a:solidFill>
                          <a:effectLst/>
                        </a:rPr>
                        <a:t>3</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细纱机吸棉风机改造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26</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气流纺纺杯自动加油装置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2359660032"/>
                  </a:ext>
                </a:extLst>
              </a:tr>
              <a:tr h="148182">
                <a:tc>
                  <a:txBody>
                    <a:bodyPr/>
                    <a:lstStyle/>
                    <a:p>
                      <a:pPr algn="ctr">
                        <a:spcAft>
                          <a:spcPts val="0"/>
                        </a:spcAft>
                      </a:pPr>
                      <a:r>
                        <a:rPr lang="en-US" sz="1200" b="0" kern="0" dirty="0">
                          <a:solidFill>
                            <a:schemeClr val="bg1"/>
                          </a:solidFill>
                          <a:effectLst/>
                        </a:rPr>
                        <a:t>4</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照明节能灯改造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27</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还原染色工艺优化</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476130307"/>
                  </a:ext>
                </a:extLst>
              </a:tr>
              <a:tr h="148182">
                <a:tc>
                  <a:txBody>
                    <a:bodyPr/>
                    <a:lstStyle/>
                    <a:p>
                      <a:pPr algn="ctr">
                        <a:spcAft>
                          <a:spcPts val="0"/>
                        </a:spcAft>
                      </a:pPr>
                      <a:r>
                        <a:rPr lang="en-US" sz="1200" b="0" kern="0" dirty="0">
                          <a:solidFill>
                            <a:schemeClr val="bg1"/>
                          </a:solidFill>
                          <a:effectLst/>
                        </a:rPr>
                        <a:t>5</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绿色照明项目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28</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细纱机节能吸棉系统的改造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3712130916"/>
                  </a:ext>
                </a:extLst>
              </a:tr>
              <a:tr h="148182">
                <a:tc>
                  <a:txBody>
                    <a:bodyPr/>
                    <a:lstStyle/>
                    <a:p>
                      <a:pPr algn="ctr">
                        <a:spcAft>
                          <a:spcPts val="0"/>
                        </a:spcAft>
                      </a:pPr>
                      <a:r>
                        <a:rPr lang="en-US" sz="1200" b="0" kern="0" dirty="0">
                          <a:solidFill>
                            <a:schemeClr val="bg1"/>
                          </a:solidFill>
                          <a:effectLst/>
                        </a:rPr>
                        <a:t>6</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细纱落纱机器人的应用</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29</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细纱机智能挡车技术</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792406048"/>
                  </a:ext>
                </a:extLst>
              </a:tr>
              <a:tr h="148182">
                <a:tc>
                  <a:txBody>
                    <a:bodyPr/>
                    <a:lstStyle/>
                    <a:p>
                      <a:pPr algn="ctr">
                        <a:spcAft>
                          <a:spcPts val="0"/>
                        </a:spcAft>
                      </a:pPr>
                      <a:r>
                        <a:rPr lang="en-US" sz="1200" b="0" kern="0" dirty="0">
                          <a:solidFill>
                            <a:schemeClr val="bg1"/>
                          </a:solidFill>
                          <a:effectLst/>
                        </a:rPr>
                        <a:t>7</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全自动理管机的应用</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30</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细纱负压风机改造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1217516733"/>
                  </a:ext>
                </a:extLst>
              </a:tr>
              <a:tr h="148182">
                <a:tc>
                  <a:txBody>
                    <a:bodyPr/>
                    <a:lstStyle/>
                    <a:p>
                      <a:pPr algn="ctr">
                        <a:spcAft>
                          <a:spcPts val="0"/>
                        </a:spcAft>
                      </a:pPr>
                      <a:r>
                        <a:rPr lang="en-US" sz="1200" b="0" kern="0" dirty="0">
                          <a:solidFill>
                            <a:schemeClr val="bg1"/>
                          </a:solidFill>
                          <a:effectLst/>
                        </a:rPr>
                        <a:t>8</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空调机组升级改造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31</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定型机废气处理风机自动恒定负压节能改造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2040693059"/>
                  </a:ext>
                </a:extLst>
              </a:tr>
              <a:tr h="148182">
                <a:tc>
                  <a:txBody>
                    <a:bodyPr/>
                    <a:lstStyle/>
                    <a:p>
                      <a:pPr algn="ctr">
                        <a:spcAft>
                          <a:spcPts val="0"/>
                        </a:spcAft>
                      </a:pPr>
                      <a:r>
                        <a:rPr lang="en-US" sz="1200" b="0" kern="0" dirty="0">
                          <a:solidFill>
                            <a:schemeClr val="bg1"/>
                          </a:solidFill>
                          <a:effectLst/>
                        </a:rPr>
                        <a:t>9</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染色水洗自动控制系统</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32</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紧密纺细纱机负压风机降低频率节能运行</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1408984906"/>
                  </a:ext>
                </a:extLst>
              </a:tr>
              <a:tr h="434665">
                <a:tc>
                  <a:txBody>
                    <a:bodyPr/>
                    <a:lstStyle/>
                    <a:p>
                      <a:pPr algn="ctr">
                        <a:spcAft>
                          <a:spcPts val="0"/>
                        </a:spcAft>
                      </a:pPr>
                      <a:r>
                        <a:rPr lang="en-US" sz="1200" b="0" kern="0" dirty="0">
                          <a:solidFill>
                            <a:schemeClr val="bg1"/>
                          </a:solidFill>
                          <a:effectLst/>
                        </a:rPr>
                        <a:t>10</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引进高速机电一体化无梭织机，生产高支、高密等高档机织牛仔布项目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33</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浆纱湿分绞水循环利用</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3045247004"/>
                  </a:ext>
                </a:extLst>
              </a:tr>
              <a:tr h="296362">
                <a:tc>
                  <a:txBody>
                    <a:bodyPr/>
                    <a:lstStyle/>
                    <a:p>
                      <a:pPr algn="ctr">
                        <a:spcAft>
                          <a:spcPts val="0"/>
                        </a:spcAft>
                      </a:pPr>
                      <a:r>
                        <a:rPr lang="en-US" sz="1200" b="0" kern="0" dirty="0">
                          <a:solidFill>
                            <a:schemeClr val="bg1"/>
                          </a:solidFill>
                          <a:effectLst/>
                        </a:rPr>
                        <a:t>11</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纺织厂车间空调风机、水泵电机和圆盘滤网节能改造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34</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en-US" sz="1200" kern="0" dirty="0">
                          <a:effectLst/>
                        </a:rPr>
                        <a:t>25</a:t>
                      </a:r>
                      <a:r>
                        <a:rPr lang="zh-CN" sz="1200" kern="0" dirty="0">
                          <a:effectLst/>
                        </a:rPr>
                        <a:t>万锭如意纺高档精梳纱线项目</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2067643017"/>
                  </a:ext>
                </a:extLst>
              </a:tr>
              <a:tr h="296362">
                <a:tc>
                  <a:txBody>
                    <a:bodyPr/>
                    <a:lstStyle/>
                    <a:p>
                      <a:pPr algn="ctr">
                        <a:spcAft>
                          <a:spcPts val="0"/>
                        </a:spcAft>
                      </a:pPr>
                      <a:r>
                        <a:rPr lang="en-US" sz="1200" b="0" kern="0" dirty="0">
                          <a:solidFill>
                            <a:schemeClr val="bg1"/>
                          </a:solidFill>
                          <a:effectLst/>
                        </a:rPr>
                        <a:t>12</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淘汰高耗能螺杆空压机</a:t>
                      </a:r>
                      <a:r>
                        <a:rPr lang="en-US" sz="1200" kern="0" dirty="0">
                          <a:effectLst/>
                        </a:rPr>
                        <a:t>,</a:t>
                      </a:r>
                      <a:r>
                        <a:rPr lang="zh-CN" sz="1200" kern="0" dirty="0">
                          <a:effectLst/>
                        </a:rPr>
                        <a:t>选用新型节能离心空压机</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35</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紧密纺负压风机改造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3112367025"/>
                  </a:ext>
                </a:extLst>
              </a:tr>
              <a:tr h="296362">
                <a:tc>
                  <a:txBody>
                    <a:bodyPr/>
                    <a:lstStyle/>
                    <a:p>
                      <a:pPr algn="ctr">
                        <a:spcAft>
                          <a:spcPts val="0"/>
                        </a:spcAft>
                      </a:pPr>
                      <a:r>
                        <a:rPr lang="en-US" sz="1200" b="0" kern="0" dirty="0">
                          <a:solidFill>
                            <a:schemeClr val="bg1"/>
                          </a:solidFill>
                          <a:effectLst/>
                        </a:rPr>
                        <a:t>13</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纺织厂车间空调室节水自动补水及深井水二次回用节能改造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36</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en-US" sz="1200" kern="0" dirty="0" err="1">
                          <a:effectLst/>
                        </a:rPr>
                        <a:t>JYDB150G</a:t>
                      </a:r>
                      <a:r>
                        <a:rPr lang="zh-CN" sz="1200" kern="0" dirty="0">
                          <a:effectLst/>
                        </a:rPr>
                        <a:t>型打包机节能技改</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1218056169"/>
                  </a:ext>
                </a:extLst>
              </a:tr>
              <a:tr h="296362">
                <a:tc>
                  <a:txBody>
                    <a:bodyPr/>
                    <a:lstStyle/>
                    <a:p>
                      <a:pPr algn="ctr">
                        <a:spcAft>
                          <a:spcPts val="0"/>
                        </a:spcAft>
                      </a:pPr>
                      <a:r>
                        <a:rPr lang="en-US" sz="1200" b="0" kern="0" dirty="0">
                          <a:solidFill>
                            <a:schemeClr val="bg1"/>
                          </a:solidFill>
                          <a:effectLst/>
                        </a:rPr>
                        <a:t>14</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更新自动化和智能化水平高的染色及织造设备</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37</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一种空调智能化改造系统</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3071323240"/>
                  </a:ext>
                </a:extLst>
              </a:tr>
              <a:tr h="173503">
                <a:tc>
                  <a:txBody>
                    <a:bodyPr/>
                    <a:lstStyle/>
                    <a:p>
                      <a:pPr algn="ctr">
                        <a:spcAft>
                          <a:spcPts val="0"/>
                        </a:spcAft>
                      </a:pPr>
                      <a:r>
                        <a:rPr lang="en-US" sz="1200" b="0" kern="0" dirty="0">
                          <a:solidFill>
                            <a:schemeClr val="bg1"/>
                          </a:solidFill>
                          <a:effectLst/>
                        </a:rPr>
                        <a:t>15</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en-US" sz="1200" kern="0" dirty="0" err="1">
                          <a:effectLst/>
                        </a:rPr>
                        <a:t>3MW</a:t>
                      </a:r>
                      <a:r>
                        <a:rPr lang="zh-CN" sz="1200" kern="0" dirty="0">
                          <a:effectLst/>
                        </a:rPr>
                        <a:t>分布式光电电站</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38</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一种热循环系统</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3950248752"/>
                  </a:ext>
                </a:extLst>
              </a:tr>
              <a:tr h="148182">
                <a:tc>
                  <a:txBody>
                    <a:bodyPr/>
                    <a:lstStyle/>
                    <a:p>
                      <a:pPr algn="ctr">
                        <a:spcAft>
                          <a:spcPts val="0"/>
                        </a:spcAft>
                      </a:pPr>
                      <a:r>
                        <a:rPr lang="en-US" sz="1200" b="0" kern="0" dirty="0">
                          <a:solidFill>
                            <a:schemeClr val="bg1"/>
                          </a:solidFill>
                          <a:effectLst/>
                        </a:rPr>
                        <a:t>16</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离心空压机能量回收</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39</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空压机温升与散热风扇自动调节控制技术</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3132414318"/>
                  </a:ext>
                </a:extLst>
              </a:tr>
              <a:tr h="148182">
                <a:tc>
                  <a:txBody>
                    <a:bodyPr/>
                    <a:lstStyle/>
                    <a:p>
                      <a:pPr algn="ctr">
                        <a:spcAft>
                          <a:spcPts val="0"/>
                        </a:spcAft>
                      </a:pPr>
                      <a:r>
                        <a:rPr lang="en-US" sz="1200" b="0" kern="0" dirty="0">
                          <a:solidFill>
                            <a:schemeClr val="bg1"/>
                          </a:solidFill>
                          <a:effectLst/>
                        </a:rPr>
                        <a:t>17</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印染废水回用</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40</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空调风机与设备开台联动控制技术</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2882442584"/>
                  </a:ext>
                </a:extLst>
              </a:tr>
              <a:tr h="296362">
                <a:tc>
                  <a:txBody>
                    <a:bodyPr/>
                    <a:lstStyle/>
                    <a:p>
                      <a:pPr algn="ctr">
                        <a:spcAft>
                          <a:spcPts val="0"/>
                        </a:spcAft>
                      </a:pPr>
                      <a:r>
                        <a:rPr lang="en-US" sz="1200" b="0" kern="0" dirty="0">
                          <a:solidFill>
                            <a:schemeClr val="bg1"/>
                          </a:solidFill>
                          <a:effectLst/>
                        </a:rPr>
                        <a:t>18</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太阳能和空气能替代拆除锅炉减少排放综合改造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marL="0" algn="ctr" defTabSz="914400" rtl="0" eaLnBrk="1" latinLnBrk="0" hangingPunct="1">
                        <a:spcAft>
                          <a:spcPts val="0"/>
                        </a:spcAft>
                      </a:pPr>
                      <a:r>
                        <a:rPr lang="en-US" sz="1200" b="0" kern="0" dirty="0">
                          <a:solidFill>
                            <a:schemeClr val="bg1"/>
                          </a:solidFill>
                          <a:effectLst/>
                          <a:latin typeface="+mn-lt"/>
                          <a:ea typeface="+mn-ea"/>
                          <a:cs typeface="+mn-cs"/>
                        </a:rPr>
                        <a:t>41</a:t>
                      </a:r>
                      <a:endParaRPr lang="zh-CN" altLang="en-US" sz="1200" b="0" kern="0" dirty="0">
                        <a:solidFill>
                          <a:schemeClr val="bg1"/>
                        </a:solidFill>
                        <a:effectLst/>
                        <a:latin typeface="+mn-lt"/>
                        <a:ea typeface="+mn-ea"/>
                        <a:cs typeface="+mn-cs"/>
                      </a:endParaRPr>
                    </a:p>
                  </a:txBody>
                  <a:tcPr marL="56693" marR="56693" marT="0" marB="0" anchor="ctr">
                    <a:solidFill>
                      <a:srgbClr val="3D7D52"/>
                    </a:solidFill>
                  </a:tcPr>
                </a:tc>
                <a:tc>
                  <a:txBody>
                    <a:bodyPr/>
                    <a:lstStyle/>
                    <a:p>
                      <a:pPr algn="just">
                        <a:spcAft>
                          <a:spcPts val="0"/>
                        </a:spcAft>
                      </a:pPr>
                      <a:r>
                        <a:rPr lang="zh-CN" sz="1200" kern="0" dirty="0">
                          <a:effectLst/>
                        </a:rPr>
                        <a:t>永磁节能电机在细纱机上的应用</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632506203"/>
                  </a:ext>
                </a:extLst>
              </a:tr>
              <a:tr h="148182">
                <a:tc>
                  <a:txBody>
                    <a:bodyPr/>
                    <a:lstStyle/>
                    <a:p>
                      <a:pPr algn="ctr">
                        <a:spcAft>
                          <a:spcPts val="0"/>
                        </a:spcAft>
                      </a:pPr>
                      <a:r>
                        <a:rPr lang="en-US" sz="1200" b="0" kern="0" dirty="0">
                          <a:solidFill>
                            <a:schemeClr val="bg1"/>
                          </a:solidFill>
                          <a:effectLst/>
                        </a:rPr>
                        <a:t>19</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粗纱集中吸落棉节能改造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algn="ctr">
                        <a:spcAft>
                          <a:spcPts val="0"/>
                        </a:spcAft>
                      </a:pPr>
                      <a:r>
                        <a:rPr lang="en-US" sz="1200" b="0" kern="0" dirty="0">
                          <a:solidFill>
                            <a:schemeClr val="bg1"/>
                          </a:solidFill>
                          <a:effectLst/>
                        </a:rPr>
                        <a:t>42</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空调圆盘回风窗改造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3758316742"/>
                  </a:ext>
                </a:extLst>
              </a:tr>
              <a:tr h="296362">
                <a:tc>
                  <a:txBody>
                    <a:bodyPr/>
                    <a:lstStyle/>
                    <a:p>
                      <a:pPr algn="ctr">
                        <a:spcAft>
                          <a:spcPts val="0"/>
                        </a:spcAft>
                      </a:pPr>
                      <a:r>
                        <a:rPr lang="en-US" sz="1200" b="0" kern="0" dirty="0">
                          <a:solidFill>
                            <a:schemeClr val="bg1"/>
                          </a:solidFill>
                          <a:effectLst/>
                        </a:rPr>
                        <a:t>20</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喷气织机双管道不同压力供气节能技术</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algn="ctr">
                        <a:spcAft>
                          <a:spcPts val="0"/>
                        </a:spcAft>
                      </a:pPr>
                      <a:r>
                        <a:rPr lang="en-US" sz="1200" b="0" kern="0" dirty="0">
                          <a:solidFill>
                            <a:schemeClr val="bg1"/>
                          </a:solidFill>
                          <a:effectLst/>
                        </a:rPr>
                        <a:t>43</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活性染料染色残液三相旋流连续脱色与再生盐水循环技术及其产业化</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2740537281"/>
                  </a:ext>
                </a:extLst>
              </a:tr>
              <a:tr h="148182">
                <a:tc>
                  <a:txBody>
                    <a:bodyPr/>
                    <a:lstStyle/>
                    <a:p>
                      <a:pPr algn="ctr">
                        <a:spcAft>
                          <a:spcPts val="0"/>
                        </a:spcAft>
                      </a:pPr>
                      <a:r>
                        <a:rPr lang="en-US" sz="1200" b="0" kern="0" dirty="0">
                          <a:solidFill>
                            <a:schemeClr val="bg1"/>
                          </a:solidFill>
                          <a:effectLst/>
                        </a:rPr>
                        <a:t>21</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气流纺辅助落纱系统改造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algn="ctr">
                        <a:spcAft>
                          <a:spcPts val="0"/>
                        </a:spcAft>
                      </a:pPr>
                      <a:r>
                        <a:rPr lang="en-US" sz="1200" b="0" kern="0" dirty="0">
                          <a:solidFill>
                            <a:schemeClr val="bg1"/>
                          </a:solidFill>
                          <a:effectLst/>
                        </a:rPr>
                        <a:t>44</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精梳棉纱生产线节能改造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4012574221"/>
                  </a:ext>
                </a:extLst>
              </a:tr>
              <a:tr h="148182">
                <a:tc>
                  <a:txBody>
                    <a:bodyPr/>
                    <a:lstStyle/>
                    <a:p>
                      <a:pPr algn="ctr">
                        <a:spcAft>
                          <a:spcPts val="0"/>
                        </a:spcAft>
                      </a:pPr>
                      <a:r>
                        <a:rPr lang="en-US" sz="1200" b="0" kern="0" dirty="0">
                          <a:solidFill>
                            <a:schemeClr val="bg1"/>
                          </a:solidFill>
                          <a:effectLst/>
                        </a:rPr>
                        <a:t>22</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纱笼改造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tc>
                  <a:txBody>
                    <a:bodyPr/>
                    <a:lstStyle/>
                    <a:p>
                      <a:pPr algn="ctr">
                        <a:spcAft>
                          <a:spcPts val="0"/>
                        </a:spcAft>
                      </a:pPr>
                      <a:r>
                        <a:rPr lang="en-US" sz="1200" b="0" kern="0" dirty="0">
                          <a:solidFill>
                            <a:schemeClr val="bg1"/>
                          </a:solidFill>
                          <a:effectLst/>
                        </a:rPr>
                        <a:t>45</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分布式光伏发电</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DEE7D1"/>
                    </a:solidFill>
                  </a:tcPr>
                </a:tc>
                <a:extLst>
                  <a:ext uri="{0D108BD9-81ED-4DB2-BD59-A6C34878D82A}">
                    <a16:rowId xmlns:a16="http://schemas.microsoft.com/office/drawing/2014/main" val="1093680157"/>
                  </a:ext>
                </a:extLst>
              </a:tr>
              <a:tr h="148182">
                <a:tc>
                  <a:txBody>
                    <a:bodyPr/>
                    <a:lstStyle/>
                    <a:p>
                      <a:pPr algn="ctr">
                        <a:spcAft>
                          <a:spcPts val="0"/>
                        </a:spcAft>
                      </a:pPr>
                      <a:r>
                        <a:rPr lang="en-US" sz="1200" b="0" kern="0" dirty="0">
                          <a:solidFill>
                            <a:schemeClr val="bg1"/>
                          </a:solidFill>
                          <a:effectLst/>
                        </a:rPr>
                        <a:t>23</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en-US" sz="1200" kern="0" dirty="0" err="1">
                          <a:effectLst/>
                        </a:rPr>
                        <a:t>FA204</a:t>
                      </a:r>
                      <a:r>
                        <a:rPr lang="zh-CN" sz="1200" kern="0" dirty="0">
                          <a:effectLst/>
                        </a:rPr>
                        <a:t>梳棉机龙头传动压辊改造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tc>
                  <a:txBody>
                    <a:bodyPr/>
                    <a:lstStyle/>
                    <a:p>
                      <a:pPr algn="ctr">
                        <a:spcAft>
                          <a:spcPts val="0"/>
                        </a:spcAft>
                      </a:pPr>
                      <a:r>
                        <a:rPr lang="en-US" sz="1200" b="0" kern="0" dirty="0">
                          <a:solidFill>
                            <a:schemeClr val="bg1"/>
                          </a:solidFill>
                          <a:effectLst/>
                        </a:rPr>
                        <a:t>46</a:t>
                      </a:r>
                      <a:endParaRPr lang="zh-CN" sz="1200" b="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3D7D52"/>
                    </a:solidFill>
                  </a:tcPr>
                </a:tc>
                <a:tc>
                  <a:txBody>
                    <a:bodyPr/>
                    <a:lstStyle/>
                    <a:p>
                      <a:pPr algn="just">
                        <a:spcAft>
                          <a:spcPts val="0"/>
                        </a:spcAft>
                      </a:pPr>
                      <a:r>
                        <a:rPr lang="zh-CN" sz="1200" kern="0" dirty="0">
                          <a:effectLst/>
                        </a:rPr>
                        <a:t>棉纺除尘室电力消耗节能改造</a:t>
                      </a:r>
                      <a:endParaRPr lang="zh-CN" sz="1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6693" marR="56693" marT="0" marB="0" anchor="ctr">
                    <a:solidFill>
                      <a:srgbClr val="EFF3EA"/>
                    </a:solidFill>
                  </a:tcPr>
                </a:tc>
                <a:extLst>
                  <a:ext uri="{0D108BD9-81ED-4DB2-BD59-A6C34878D82A}">
                    <a16:rowId xmlns:a16="http://schemas.microsoft.com/office/drawing/2014/main" val="2454835239"/>
                  </a:ext>
                </a:extLst>
              </a:tr>
            </a:tbl>
          </a:graphicData>
        </a:graphic>
      </p:graphicFrame>
    </p:spTree>
    <p:extLst>
      <p:ext uri="{BB962C8B-B14F-4D97-AF65-F5344CB8AC3E}">
        <p14:creationId xmlns:p14="http://schemas.microsoft.com/office/powerpoint/2010/main" val="1043146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6830" y="1926524"/>
            <a:ext cx="6870399" cy="4814844"/>
          </a:xfrm>
          <a:prstGeom prst="rect">
            <a:avLst/>
          </a:prstGeom>
          <a:noFill/>
        </p:spPr>
        <p:txBody>
          <a:bodyPr wrap="square" rtlCol="0">
            <a:spAutoFit/>
          </a:bodyPr>
          <a:lstStyle/>
          <a:p>
            <a:pPr>
              <a:lnSpc>
                <a:spcPct val="150000"/>
              </a:lnSpc>
            </a:pPr>
            <a:r>
              <a:rPr lang="en-US" altLang="zh-CN" sz="1400" b="1"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a:t>
            </a:r>
            <a:r>
              <a:rPr lang="en-US" altLang="zh-CN" sz="1400" b="1" dirty="0">
                <a:latin typeface="微软雅黑" panose="020B0503020204020204" pitchFamily="34" charset="-122"/>
                <a:ea typeface="微软雅黑" panose="020B0503020204020204" pitchFamily="34" charset="-122"/>
              </a:rPr>
              <a:t>LED</a:t>
            </a:r>
            <a:r>
              <a:rPr lang="zh-CN" altLang="en-US" sz="1400" b="1" dirty="0">
                <a:latin typeface="微软雅黑" panose="020B0503020204020204" pitchFamily="34" charset="-122"/>
                <a:ea typeface="微软雅黑" panose="020B0503020204020204" pitchFamily="34" charset="-122"/>
              </a:rPr>
              <a:t>照明改造</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、设备专件升级改造</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吸落棉系统改造、气流纺辅助设备改造、纱笼改造、梳棉机龙拓传动压辊改造、钢筘改造、织机缩边纱改造、打包机节能改造、节能锭带使用、冷却塔节能叶片使用</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、循环利用</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车间热、空调水、印染废水、浆纱水、、空压机能量</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4</a:t>
            </a:r>
            <a:r>
              <a:rPr lang="zh-CN" altLang="en-US" sz="1400" b="1" dirty="0">
                <a:latin typeface="微软雅黑" panose="020B0503020204020204" pitchFamily="34" charset="-122"/>
                <a:ea typeface="微软雅黑" panose="020B0503020204020204" pitchFamily="34" charset="-122"/>
              </a:rPr>
              <a:t>、能源、动力系统优化</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光伏发电、负压风机恒压及低频改造、空调圆盘、太阳能与光能代替锅炉、喷气织机供气改造、节能电机、除尘节电技术</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5</a:t>
            </a:r>
            <a:r>
              <a:rPr lang="zh-CN" altLang="en-US" sz="1400" b="1" dirty="0">
                <a:latin typeface="微软雅黑" panose="020B0503020204020204" pitchFamily="34" charset="-122"/>
                <a:ea typeface="微软雅黑" panose="020B0503020204020204" pitchFamily="34" charset="-122"/>
              </a:rPr>
              <a:t>、智能化、自动化生产</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染色水洗自动控制系统、全自动管理机，自动落纱机、高速机电一体化无梭织机、气流纺自动加油改造、空调风机与设备开台联动、空压机温升与散热风扇自动调节</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6</a:t>
            </a:r>
            <a:r>
              <a:rPr lang="zh-CN" altLang="en-US" sz="1400" b="1" dirty="0">
                <a:latin typeface="微软雅黑" panose="020B0503020204020204" pitchFamily="34" charset="-122"/>
                <a:ea typeface="微软雅黑" panose="020B0503020204020204" pitchFamily="34" charset="-122"/>
              </a:rPr>
              <a:t>、生产工艺优化</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还原染色工艺优化、如意纺技术研发、活性染料染色残液连续脱色与再生盐水循环技术</a:t>
            </a:r>
          </a:p>
          <a:p>
            <a:pPr>
              <a:lnSpc>
                <a:spcPct val="150000"/>
              </a:lnSpc>
            </a:pPr>
            <a:r>
              <a:rPr lang="en-US" altLang="zh-CN" sz="1400" b="1" dirty="0">
                <a:latin typeface="微软雅黑" panose="020B0503020204020204" pitchFamily="34" charset="-122"/>
                <a:ea typeface="微软雅黑" panose="020B0503020204020204" pitchFamily="34" charset="-122"/>
              </a:rPr>
              <a:t>7</a:t>
            </a:r>
            <a:r>
              <a:rPr lang="zh-CN" altLang="en-US" sz="1400" b="1" dirty="0">
                <a:latin typeface="微软雅黑" panose="020B0503020204020204" pitchFamily="34" charset="-122"/>
                <a:ea typeface="微软雅黑" panose="020B0503020204020204" pitchFamily="34" charset="-122"/>
              </a:rPr>
              <a:t>、设备类</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节能染色技术、节能风机</a:t>
            </a:r>
            <a:endParaRPr lang="en-US" altLang="zh-CN" sz="1200"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flipH="1">
            <a:off x="7329237" y="4869160"/>
            <a:ext cx="1131195" cy="1777945"/>
            <a:chOff x="611560" y="3429000"/>
            <a:chExt cx="1656184" cy="2603089"/>
          </a:xfrm>
          <a:solidFill>
            <a:srgbClr val="3D7D52"/>
          </a:solidFill>
        </p:grpSpPr>
        <p:sp>
          <p:nvSpPr>
            <p:cNvPr id="22" name="椭圆 21"/>
            <p:cNvSpPr/>
            <p:nvPr/>
          </p:nvSpPr>
          <p:spPr>
            <a:xfrm>
              <a:off x="611560" y="3429000"/>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0" y="390539"/>
            <a:ext cx="9144000" cy="707916"/>
            <a:chOff x="0" y="390539"/>
            <a:chExt cx="9144000" cy="707916"/>
          </a:xfrm>
        </p:grpSpPr>
        <p:sp>
          <p:nvSpPr>
            <p:cNvPr id="28" name="矩形 27"/>
            <p:cNvSpPr/>
            <p:nvPr/>
          </p:nvSpPr>
          <p:spPr>
            <a:xfrm>
              <a:off x="0" y="1052736"/>
              <a:ext cx="9144000" cy="45719"/>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Picture 2" descr="C:\Users\overhf\Desktop\5401579451956077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0539"/>
              <a:ext cx="591484" cy="5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矩形 17"/>
          <p:cNvSpPr/>
          <p:nvPr/>
        </p:nvSpPr>
        <p:spPr>
          <a:xfrm>
            <a:off x="0" y="1178168"/>
            <a:ext cx="9144000" cy="671851"/>
          </a:xfrm>
          <a:prstGeom prst="rect">
            <a:avLst/>
          </a:prstGeom>
          <a:solidFill>
            <a:srgbClr val="3D7D52"/>
          </a:solidFill>
        </p:spPr>
        <p:txBody>
          <a:bodyPr wrap="square">
            <a:spAutoFit/>
          </a:bodyPr>
          <a:lstStyle/>
          <a:p>
            <a:pPr algn="ctr">
              <a:lnSpc>
                <a:spcPct val="150000"/>
              </a:lnSpc>
            </a:pPr>
            <a:r>
              <a:rPr lang="zh-CN" altLang="en-US" sz="2800" b="1" dirty="0">
                <a:solidFill>
                  <a:schemeClr val="bg1"/>
                </a:solidFill>
              </a:rPr>
              <a:t>项目类型</a:t>
            </a:r>
            <a:endParaRPr lang="en-US" altLang="zh-CN" sz="2800" b="1" dirty="0">
              <a:solidFill>
                <a:schemeClr val="bg1"/>
              </a:solidFill>
            </a:endParaRPr>
          </a:p>
        </p:txBody>
      </p:sp>
      <p:sp>
        <p:nvSpPr>
          <p:cNvPr id="14" name="TextBox 23">
            <a:extLst>
              <a:ext uri="{FF2B5EF4-FFF2-40B4-BE49-F238E27FC236}">
                <a16:creationId xmlns:a16="http://schemas.microsoft.com/office/drawing/2014/main" id="{6301AC09-C4EC-4DB5-AAD8-FA99BC1A2697}"/>
              </a:ext>
            </a:extLst>
          </p:cNvPr>
          <p:cNvSpPr txBox="1"/>
          <p:nvPr/>
        </p:nvSpPr>
        <p:spPr>
          <a:xfrm>
            <a:off x="1090413" y="484584"/>
            <a:ext cx="4417691" cy="400110"/>
          </a:xfrm>
          <a:prstGeom prst="rect">
            <a:avLst/>
          </a:prstGeom>
          <a:noFill/>
        </p:spPr>
        <p:txBody>
          <a:bodyPr wrap="square" rtlCol="0">
            <a:spAutoFit/>
          </a:bodyPr>
          <a:lstStyle/>
          <a:p>
            <a:r>
              <a:rPr lang="zh-CN" altLang="en-US" sz="2000" b="1" dirty="0"/>
              <a:t>棉纺织企业节能减排技术与项目</a:t>
            </a:r>
          </a:p>
        </p:txBody>
      </p:sp>
    </p:spTree>
    <p:extLst>
      <p:ext uri="{BB962C8B-B14F-4D97-AF65-F5344CB8AC3E}">
        <p14:creationId xmlns:p14="http://schemas.microsoft.com/office/powerpoint/2010/main" val="142199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0" y="390539"/>
            <a:ext cx="9144000" cy="707916"/>
            <a:chOff x="0" y="390539"/>
            <a:chExt cx="9144000" cy="707916"/>
          </a:xfrm>
        </p:grpSpPr>
        <p:sp>
          <p:nvSpPr>
            <p:cNvPr id="13" name="矩形 12"/>
            <p:cNvSpPr/>
            <p:nvPr/>
          </p:nvSpPr>
          <p:spPr>
            <a:xfrm>
              <a:off x="0" y="1052736"/>
              <a:ext cx="9144000" cy="45719"/>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2" descr="C:\Users\overhf\Desktop\5401579451956077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0539"/>
              <a:ext cx="591484" cy="5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矩形 10"/>
          <p:cNvSpPr/>
          <p:nvPr/>
        </p:nvSpPr>
        <p:spPr>
          <a:xfrm>
            <a:off x="0" y="1178168"/>
            <a:ext cx="9144000" cy="523220"/>
          </a:xfrm>
          <a:prstGeom prst="rect">
            <a:avLst/>
          </a:prstGeom>
          <a:solidFill>
            <a:srgbClr val="3D7D52"/>
          </a:solidFill>
        </p:spPr>
        <p:txBody>
          <a:bodyPr wrap="square">
            <a:spAutoFit/>
          </a:bodyPr>
          <a:lstStyle/>
          <a:p>
            <a:pPr algn="ctr"/>
            <a:r>
              <a:rPr lang="zh-CN" altLang="en-US" sz="2800" b="1" dirty="0">
                <a:solidFill>
                  <a:schemeClr val="bg1"/>
                </a:solidFill>
              </a:rPr>
              <a:t>项目特征</a:t>
            </a:r>
          </a:p>
        </p:txBody>
      </p:sp>
      <p:sp>
        <p:nvSpPr>
          <p:cNvPr id="8" name="TextBox 23">
            <a:extLst>
              <a:ext uri="{FF2B5EF4-FFF2-40B4-BE49-F238E27FC236}">
                <a16:creationId xmlns:a16="http://schemas.microsoft.com/office/drawing/2014/main" id="{E11D866C-BDDC-42EC-9F75-18B9C9EF7138}"/>
              </a:ext>
            </a:extLst>
          </p:cNvPr>
          <p:cNvSpPr txBox="1"/>
          <p:nvPr/>
        </p:nvSpPr>
        <p:spPr>
          <a:xfrm>
            <a:off x="1090413" y="484584"/>
            <a:ext cx="4705723" cy="400110"/>
          </a:xfrm>
          <a:prstGeom prst="rect">
            <a:avLst/>
          </a:prstGeom>
          <a:noFill/>
        </p:spPr>
        <p:txBody>
          <a:bodyPr wrap="square" rtlCol="0">
            <a:spAutoFit/>
          </a:bodyPr>
          <a:lstStyle/>
          <a:p>
            <a:r>
              <a:rPr lang="zh-CN" altLang="en-US" sz="2000" b="1" dirty="0"/>
              <a:t>棉纺织企业节能减排技术与项目</a:t>
            </a:r>
          </a:p>
        </p:txBody>
      </p:sp>
      <p:graphicFrame>
        <p:nvGraphicFramePr>
          <p:cNvPr id="2" name="表格 1">
            <a:extLst>
              <a:ext uri="{FF2B5EF4-FFF2-40B4-BE49-F238E27FC236}">
                <a16:creationId xmlns:a16="http://schemas.microsoft.com/office/drawing/2014/main" id="{51D1B6F2-DCCE-4AC1-A5F7-DB0ACB6C7596}"/>
              </a:ext>
            </a:extLst>
          </p:cNvPr>
          <p:cNvGraphicFramePr>
            <a:graphicFrameLocks noGrp="1"/>
          </p:cNvGraphicFramePr>
          <p:nvPr>
            <p:extLst>
              <p:ext uri="{D42A27DB-BD31-4B8C-83A1-F6EECF244321}">
                <p14:modId xmlns:p14="http://schemas.microsoft.com/office/powerpoint/2010/main" val="2549088320"/>
              </p:ext>
            </p:extLst>
          </p:nvPr>
        </p:nvGraphicFramePr>
        <p:xfrm>
          <a:off x="611560" y="2236282"/>
          <a:ext cx="7488832" cy="3424966"/>
        </p:xfrm>
        <a:graphic>
          <a:graphicData uri="http://schemas.openxmlformats.org/drawingml/2006/table">
            <a:tbl>
              <a:tblPr firstRow="1" firstCol="1" bandRow="1">
                <a:tableStyleId>{5C22544A-7EE6-4342-B048-85BDC9FD1C3A}</a:tableStyleId>
              </a:tblPr>
              <a:tblGrid>
                <a:gridCol w="2255672">
                  <a:extLst>
                    <a:ext uri="{9D8B030D-6E8A-4147-A177-3AD203B41FA5}">
                      <a16:colId xmlns:a16="http://schemas.microsoft.com/office/drawing/2014/main" val="1454814038"/>
                    </a:ext>
                  </a:extLst>
                </a:gridCol>
                <a:gridCol w="2064808">
                  <a:extLst>
                    <a:ext uri="{9D8B030D-6E8A-4147-A177-3AD203B41FA5}">
                      <a16:colId xmlns:a16="http://schemas.microsoft.com/office/drawing/2014/main" val="254857611"/>
                    </a:ext>
                  </a:extLst>
                </a:gridCol>
                <a:gridCol w="1728192">
                  <a:extLst>
                    <a:ext uri="{9D8B030D-6E8A-4147-A177-3AD203B41FA5}">
                      <a16:colId xmlns:a16="http://schemas.microsoft.com/office/drawing/2014/main" val="1079666586"/>
                    </a:ext>
                  </a:extLst>
                </a:gridCol>
                <a:gridCol w="1440160">
                  <a:extLst>
                    <a:ext uri="{9D8B030D-6E8A-4147-A177-3AD203B41FA5}">
                      <a16:colId xmlns:a16="http://schemas.microsoft.com/office/drawing/2014/main" val="3092390792"/>
                    </a:ext>
                  </a:extLst>
                </a:gridCol>
              </a:tblGrid>
              <a:tr h="679081">
                <a:tc>
                  <a:txBody>
                    <a:bodyPr/>
                    <a:lstStyle/>
                    <a:p>
                      <a:pPr algn="ctr">
                        <a:spcAft>
                          <a:spcPts val="0"/>
                        </a:spcAft>
                      </a:pPr>
                      <a:r>
                        <a:rPr lang="zh-CN" sz="1800" kern="100" dirty="0">
                          <a:effectLst/>
                        </a:rPr>
                        <a:t>技术类型</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zh-CN" sz="1800" kern="100" dirty="0">
                          <a:effectLst/>
                        </a:rPr>
                        <a:t>经济效益</a:t>
                      </a:r>
                      <a:endParaRPr lang="en-US" altLang="zh-CN" sz="1800" kern="100" dirty="0">
                        <a:effectLst/>
                      </a:endParaRPr>
                    </a:p>
                    <a:p>
                      <a:pPr algn="ctr">
                        <a:spcAft>
                          <a:spcPts val="0"/>
                        </a:spcAft>
                      </a:pPr>
                      <a:r>
                        <a:rPr lang="zh-CN" altLang="en-US" sz="1400" kern="100" dirty="0">
                          <a:effectLst/>
                          <a:latin typeface="等线" panose="02010600030101010101" pitchFamily="2" charset="-122"/>
                          <a:ea typeface="等线" panose="02010600030101010101" pitchFamily="2" charset="-122"/>
                          <a:cs typeface="Times New Roman" panose="02020603050405020304" pitchFamily="18" charset="0"/>
                        </a:rPr>
                        <a:t>（万元</a:t>
                      </a:r>
                      <a:r>
                        <a:rPr lang="en-US" altLang="zh-CN" sz="1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400" kern="100" dirty="0">
                          <a:effectLst/>
                          <a:latin typeface="等线" panose="02010600030101010101" pitchFamily="2" charset="-122"/>
                          <a:ea typeface="等线" panose="02010600030101010101" pitchFamily="2" charset="-122"/>
                          <a:cs typeface="Times New Roman" panose="02020603050405020304" pitchFamily="18" charset="0"/>
                        </a:rPr>
                        <a:t>万锭、万元</a:t>
                      </a:r>
                      <a:r>
                        <a:rPr lang="en-US" altLang="zh-CN" sz="14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400" kern="100" dirty="0">
                          <a:effectLst/>
                          <a:latin typeface="等线" panose="02010600030101010101" pitchFamily="2" charset="-122"/>
                          <a:ea typeface="等线" panose="02010600030101010101" pitchFamily="2" charset="-122"/>
                          <a:cs typeface="Times New Roman" panose="02020603050405020304" pitchFamily="18" charset="0"/>
                        </a:rPr>
                        <a:t>百台）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zh-CN" sz="1800" kern="100" dirty="0">
                          <a:effectLst/>
                        </a:rPr>
                        <a:t>节能</a:t>
                      </a:r>
                      <a:r>
                        <a:rPr lang="en-US" sz="1800" kern="100" dirty="0">
                          <a:effectLst/>
                        </a:rPr>
                        <a:t>/</a:t>
                      </a:r>
                      <a:r>
                        <a:rPr lang="zh-CN" sz="1800" kern="100" dirty="0">
                          <a:effectLst/>
                        </a:rPr>
                        <a:t>减排率</a:t>
                      </a:r>
                      <a:endParaRPr lang="en-US" altLang="zh-CN" sz="1800" kern="100" dirty="0">
                        <a:effectLst/>
                      </a:endParaRPr>
                    </a:p>
                    <a:p>
                      <a:pPr algn="ctr">
                        <a:spcAft>
                          <a:spcPts val="0"/>
                        </a:spcAft>
                      </a:pP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zh-CN" sz="1800" kern="100" dirty="0">
                          <a:effectLst/>
                        </a:rPr>
                        <a:t>项目占比</a:t>
                      </a:r>
                      <a:endParaRPr lang="en-US" altLang="zh-CN" sz="1800" kern="100" dirty="0">
                        <a:effectLst/>
                      </a:endParaRPr>
                    </a:p>
                    <a:p>
                      <a:pPr algn="ctr">
                        <a:spcAft>
                          <a:spcPts val="0"/>
                        </a:spcAft>
                      </a:pP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extLst>
                  <a:ext uri="{0D108BD9-81ED-4DB2-BD59-A6C34878D82A}">
                    <a16:rowId xmlns:a16="http://schemas.microsoft.com/office/drawing/2014/main" val="969000841"/>
                  </a:ext>
                </a:extLst>
              </a:tr>
              <a:tr h="441629">
                <a:tc>
                  <a:txBody>
                    <a:bodyPr/>
                    <a:lstStyle/>
                    <a:p>
                      <a:pPr algn="ctr">
                        <a:spcAft>
                          <a:spcPts val="0"/>
                        </a:spcAft>
                      </a:pPr>
                      <a:r>
                        <a:rPr lang="zh-CN" sz="1800" kern="100" dirty="0">
                          <a:effectLst/>
                        </a:rPr>
                        <a:t>能源系统优化</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1</a:t>
                      </a:r>
                      <a:r>
                        <a:rPr lang="zh-CN" altLang="zh-CN" sz="1800" kern="100" dirty="0">
                          <a:effectLst/>
                        </a:rPr>
                        <a:t>～</a:t>
                      </a:r>
                      <a:r>
                        <a:rPr lang="en-US" sz="1800" kern="100" dirty="0">
                          <a:effectLst/>
                        </a:rPr>
                        <a:t>300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2</a:t>
                      </a:r>
                      <a:r>
                        <a:rPr lang="zh-CN" altLang="zh-CN" sz="1800" kern="100" dirty="0">
                          <a:effectLst/>
                        </a:rPr>
                        <a:t>～</a:t>
                      </a:r>
                      <a:r>
                        <a:rPr lang="en-US" sz="1800" kern="100" dirty="0">
                          <a:effectLst/>
                        </a:rPr>
                        <a:t>60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6.5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extLst>
                  <a:ext uri="{0D108BD9-81ED-4DB2-BD59-A6C34878D82A}">
                    <a16:rowId xmlns:a16="http://schemas.microsoft.com/office/drawing/2014/main" val="1339081979"/>
                  </a:ext>
                </a:extLst>
              </a:tr>
              <a:tr h="504056">
                <a:tc>
                  <a:txBody>
                    <a:bodyPr/>
                    <a:lstStyle/>
                    <a:p>
                      <a:pPr algn="ctr">
                        <a:spcAft>
                          <a:spcPts val="0"/>
                        </a:spcAft>
                      </a:pPr>
                      <a:r>
                        <a:rPr lang="zh-CN" sz="1800" kern="100" dirty="0">
                          <a:effectLst/>
                        </a:rPr>
                        <a:t>循环利用</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1</a:t>
                      </a:r>
                      <a:r>
                        <a:rPr lang="zh-CN" altLang="zh-CN" sz="1800" kern="100" dirty="0">
                          <a:effectLst/>
                        </a:rPr>
                        <a:t>～</a:t>
                      </a:r>
                      <a:r>
                        <a:rPr lang="en-US" sz="1800" kern="100" dirty="0">
                          <a:effectLst/>
                        </a:rPr>
                        <a:t>3</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effectLst/>
                        </a:rPr>
                        <a:t>5</a:t>
                      </a:r>
                      <a:r>
                        <a:rPr lang="zh-CN" altLang="zh-CN" sz="1800" kern="100" dirty="0">
                          <a:effectLst/>
                        </a:rPr>
                        <a:t>～</a:t>
                      </a:r>
                      <a:r>
                        <a:rPr lang="en-US" sz="1800" kern="100" dirty="0">
                          <a:effectLst/>
                        </a:rPr>
                        <a:t>40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effectLst/>
                        </a:rPr>
                        <a:t>19.6</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extLst>
                  <a:ext uri="{0D108BD9-81ED-4DB2-BD59-A6C34878D82A}">
                    <a16:rowId xmlns:a16="http://schemas.microsoft.com/office/drawing/2014/main" val="627409237"/>
                  </a:ext>
                </a:extLst>
              </a:tr>
              <a:tr h="432048">
                <a:tc>
                  <a:txBody>
                    <a:bodyPr/>
                    <a:lstStyle/>
                    <a:p>
                      <a:pPr algn="ctr">
                        <a:spcAft>
                          <a:spcPts val="0"/>
                        </a:spcAft>
                      </a:pPr>
                      <a:r>
                        <a:rPr lang="zh-CN" sz="1800" kern="100" dirty="0">
                          <a:effectLst/>
                        </a:rPr>
                        <a:t>生产自动化</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3</a:t>
                      </a:r>
                      <a:r>
                        <a:rPr lang="zh-CN" altLang="zh-CN" sz="1800" kern="100" dirty="0">
                          <a:effectLst/>
                        </a:rPr>
                        <a:t>～</a:t>
                      </a:r>
                      <a:r>
                        <a:rPr lang="en-US" sz="1800" kern="100" dirty="0">
                          <a:effectLst/>
                        </a:rPr>
                        <a:t>40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3</a:t>
                      </a:r>
                      <a:r>
                        <a:rPr lang="zh-CN" altLang="zh-CN" sz="1800" kern="100" dirty="0">
                          <a:effectLst/>
                        </a:rPr>
                        <a:t>～</a:t>
                      </a:r>
                      <a:r>
                        <a:rPr lang="en-US" sz="1800" kern="100" dirty="0">
                          <a:effectLst/>
                        </a:rPr>
                        <a:t>90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10.9</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extLst>
                  <a:ext uri="{0D108BD9-81ED-4DB2-BD59-A6C34878D82A}">
                    <a16:rowId xmlns:a16="http://schemas.microsoft.com/office/drawing/2014/main" val="1188870339"/>
                  </a:ext>
                </a:extLst>
              </a:tr>
              <a:tr h="504056">
                <a:tc>
                  <a:txBody>
                    <a:bodyPr/>
                    <a:lstStyle/>
                    <a:p>
                      <a:pPr algn="ctr">
                        <a:spcAft>
                          <a:spcPts val="0"/>
                        </a:spcAft>
                      </a:pPr>
                      <a:r>
                        <a:rPr lang="zh-CN" sz="1800" kern="100" dirty="0">
                          <a:effectLst/>
                        </a:rPr>
                        <a:t>设备专件改造升级</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1</a:t>
                      </a:r>
                      <a:r>
                        <a:rPr lang="zh-CN" altLang="zh-CN" sz="1800" kern="100" dirty="0">
                          <a:effectLst/>
                        </a:rPr>
                        <a:t>～</a:t>
                      </a:r>
                      <a:r>
                        <a:rPr lang="en-US" sz="1800" kern="100" dirty="0">
                          <a:effectLst/>
                        </a:rPr>
                        <a:t>175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effectLst/>
                        </a:rPr>
                        <a:t>3</a:t>
                      </a:r>
                      <a:r>
                        <a:rPr lang="zh-CN" altLang="zh-CN" sz="1800" kern="100" dirty="0">
                          <a:effectLst/>
                        </a:rPr>
                        <a:t>～</a:t>
                      </a:r>
                      <a:r>
                        <a:rPr lang="en-US" sz="1800" kern="100" dirty="0">
                          <a:effectLst/>
                        </a:rPr>
                        <a:t>100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solidFill>
                            <a:srgbClr val="FF0000"/>
                          </a:solidFill>
                          <a:effectLst/>
                        </a:rPr>
                        <a:t>32.6</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extLst>
                  <a:ext uri="{0D108BD9-81ED-4DB2-BD59-A6C34878D82A}">
                    <a16:rowId xmlns:a16="http://schemas.microsoft.com/office/drawing/2014/main" val="872691012"/>
                  </a:ext>
                </a:extLst>
              </a:tr>
              <a:tr h="504056">
                <a:tc>
                  <a:txBody>
                    <a:bodyPr/>
                    <a:lstStyle/>
                    <a:p>
                      <a:pPr algn="ctr">
                        <a:spcAft>
                          <a:spcPts val="0"/>
                        </a:spcAft>
                      </a:pPr>
                      <a:r>
                        <a:rPr lang="zh-CN" sz="1800" kern="100" dirty="0">
                          <a:effectLst/>
                        </a:rPr>
                        <a:t>生产工艺优化</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1</a:t>
                      </a:r>
                      <a:r>
                        <a:rPr lang="zh-CN" altLang="zh-CN" sz="1800" kern="100" dirty="0">
                          <a:effectLst/>
                        </a:rPr>
                        <a:t>～</a:t>
                      </a:r>
                      <a:r>
                        <a:rPr lang="en-US" sz="1800" kern="100" dirty="0">
                          <a:effectLst/>
                        </a:rPr>
                        <a:t>1100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6</a:t>
                      </a:r>
                      <a:r>
                        <a:rPr lang="zh-CN" altLang="zh-CN" sz="1800" kern="100" dirty="0">
                          <a:effectLst/>
                        </a:rPr>
                        <a:t>～</a:t>
                      </a:r>
                      <a:r>
                        <a:rPr lang="en-US" sz="1800" kern="100" dirty="0">
                          <a:effectLst/>
                        </a:rPr>
                        <a:t>85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tc>
                  <a:txBody>
                    <a:bodyPr/>
                    <a:lstStyle/>
                    <a:p>
                      <a:pPr algn="ctr">
                        <a:spcAft>
                          <a:spcPts val="0"/>
                        </a:spcAft>
                      </a:pPr>
                      <a:r>
                        <a:rPr lang="en-US" sz="1800" kern="100" dirty="0">
                          <a:effectLst/>
                        </a:rPr>
                        <a:t>21.7</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FF3EA"/>
                    </a:solidFill>
                  </a:tcPr>
                </a:tc>
                <a:extLst>
                  <a:ext uri="{0D108BD9-81ED-4DB2-BD59-A6C34878D82A}">
                    <a16:rowId xmlns:a16="http://schemas.microsoft.com/office/drawing/2014/main" val="2599748662"/>
                  </a:ext>
                </a:extLst>
              </a:tr>
              <a:tr h="360040">
                <a:tc>
                  <a:txBody>
                    <a:bodyPr/>
                    <a:lstStyle/>
                    <a:p>
                      <a:pPr algn="ctr">
                        <a:spcAft>
                          <a:spcPts val="0"/>
                        </a:spcAft>
                      </a:pPr>
                      <a:r>
                        <a:rPr lang="zh-CN" sz="1800" kern="100" dirty="0">
                          <a:effectLst/>
                        </a:rPr>
                        <a:t>节电技术</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3D7D52"/>
                    </a:solidFill>
                  </a:tcPr>
                </a:tc>
                <a:tc>
                  <a:txBody>
                    <a:bodyPr/>
                    <a:lstStyle/>
                    <a:p>
                      <a:pPr algn="ctr">
                        <a:spcAft>
                          <a:spcPts val="0"/>
                        </a:spcAft>
                      </a:pPr>
                      <a:r>
                        <a:rPr lang="en-US" sz="1800" kern="100" dirty="0">
                          <a:effectLst/>
                        </a:rPr>
                        <a:t>3</a:t>
                      </a:r>
                      <a:r>
                        <a:rPr lang="zh-CN" altLang="zh-CN" sz="1800" kern="100" dirty="0">
                          <a:effectLst/>
                        </a:rPr>
                        <a:t>～</a:t>
                      </a:r>
                      <a:r>
                        <a:rPr lang="en-US" sz="1800" kern="100" dirty="0">
                          <a:effectLst/>
                        </a:rPr>
                        <a:t>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effectLst/>
                        </a:rPr>
                        <a:t>50</a:t>
                      </a:r>
                      <a:r>
                        <a:rPr lang="zh-CN" altLang="zh-CN" sz="1800" kern="100" dirty="0">
                          <a:effectLst/>
                        </a:rPr>
                        <a:t>～</a:t>
                      </a:r>
                      <a:r>
                        <a:rPr lang="en-US" sz="1800" kern="100" dirty="0">
                          <a:effectLst/>
                        </a:rPr>
                        <a:t>60</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DEE7D1"/>
                    </a:solidFill>
                  </a:tcPr>
                </a:tc>
                <a:tc>
                  <a:txBody>
                    <a:bodyPr/>
                    <a:lstStyle/>
                    <a:p>
                      <a:pPr algn="ctr">
                        <a:spcAft>
                          <a:spcPts val="0"/>
                        </a:spcAft>
                      </a:pPr>
                      <a:r>
                        <a:rPr lang="en-US" sz="1800" kern="100" dirty="0">
                          <a:effectLst/>
                        </a:rPr>
                        <a:t>8.7</a:t>
                      </a:r>
                    </a:p>
                  </a:txBody>
                  <a:tcPr marL="68580" marR="68580" marT="0" marB="0" anchor="ctr">
                    <a:solidFill>
                      <a:srgbClr val="DEE7D1"/>
                    </a:solidFill>
                  </a:tcPr>
                </a:tc>
                <a:extLst>
                  <a:ext uri="{0D108BD9-81ED-4DB2-BD59-A6C34878D82A}">
                    <a16:rowId xmlns:a16="http://schemas.microsoft.com/office/drawing/2014/main" val="3210585559"/>
                  </a:ext>
                </a:extLst>
              </a:tr>
            </a:tbl>
          </a:graphicData>
        </a:graphic>
      </p:graphicFrame>
      <p:grpSp>
        <p:nvGrpSpPr>
          <p:cNvPr id="9" name="组合 8">
            <a:extLst>
              <a:ext uri="{FF2B5EF4-FFF2-40B4-BE49-F238E27FC236}">
                <a16:creationId xmlns:a16="http://schemas.microsoft.com/office/drawing/2014/main" id="{2AE9D6C2-92F1-423D-B3EF-37D61E899B46}"/>
              </a:ext>
            </a:extLst>
          </p:cNvPr>
          <p:cNvGrpSpPr/>
          <p:nvPr/>
        </p:nvGrpSpPr>
        <p:grpSpPr>
          <a:xfrm flipH="1">
            <a:off x="8316416" y="5620396"/>
            <a:ext cx="699147" cy="1080120"/>
            <a:chOff x="611560" y="3429000"/>
            <a:chExt cx="1656184" cy="2603089"/>
          </a:xfrm>
          <a:solidFill>
            <a:srgbClr val="3D7D52"/>
          </a:solidFill>
        </p:grpSpPr>
        <p:sp>
          <p:nvSpPr>
            <p:cNvPr id="10" name="椭圆 9">
              <a:extLst>
                <a:ext uri="{FF2B5EF4-FFF2-40B4-BE49-F238E27FC236}">
                  <a16:creationId xmlns:a16="http://schemas.microsoft.com/office/drawing/2014/main" id="{96F35A2E-85DA-48F4-B930-606ADEA05FAE}"/>
                </a:ext>
              </a:extLst>
            </p:cNvPr>
            <p:cNvSpPr/>
            <p:nvPr/>
          </p:nvSpPr>
          <p:spPr>
            <a:xfrm>
              <a:off x="611560" y="3429000"/>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8163755E-A98A-43F9-AA71-DCA9CF35CB1E}"/>
                </a:ext>
              </a:extLst>
            </p:cNvPr>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898003C5-914E-4011-A4F2-673A8159F618}"/>
                </a:ext>
              </a:extLst>
            </p:cNvPr>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A2337BCD-39B9-4520-9268-732FAB880D7B}"/>
                </a:ext>
              </a:extLst>
            </p:cNvPr>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336468AD-B90F-4AC8-A0AD-7FB0702812EC}"/>
                </a:ext>
              </a:extLst>
            </p:cNvPr>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31100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46996" y="4107503"/>
            <a:ext cx="1280047" cy="1977334"/>
            <a:chOff x="611560" y="3429000"/>
            <a:chExt cx="1656184" cy="2603089"/>
          </a:xfrm>
          <a:solidFill>
            <a:srgbClr val="3D7D52"/>
          </a:solidFill>
        </p:grpSpPr>
        <p:sp>
          <p:nvSpPr>
            <p:cNvPr id="18" name="椭圆 17"/>
            <p:cNvSpPr/>
            <p:nvPr/>
          </p:nvSpPr>
          <p:spPr>
            <a:xfrm>
              <a:off x="611560" y="3429000"/>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0" y="390539"/>
            <a:ext cx="9144000" cy="707916"/>
            <a:chOff x="0" y="390539"/>
            <a:chExt cx="9144000" cy="707916"/>
          </a:xfrm>
        </p:grpSpPr>
        <p:sp>
          <p:nvSpPr>
            <p:cNvPr id="24" name="矩形 23"/>
            <p:cNvSpPr/>
            <p:nvPr/>
          </p:nvSpPr>
          <p:spPr>
            <a:xfrm>
              <a:off x="0" y="1052736"/>
              <a:ext cx="9144000" cy="45719"/>
            </a:xfrm>
            <a:prstGeom prst="rect">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Picture 2" descr="C:\Users\overhf\Desktop\5401579451956077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0539"/>
              <a:ext cx="591484" cy="5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矩形 26"/>
          <p:cNvSpPr/>
          <p:nvPr/>
        </p:nvSpPr>
        <p:spPr>
          <a:xfrm>
            <a:off x="0" y="1178168"/>
            <a:ext cx="9144000" cy="523220"/>
          </a:xfrm>
          <a:prstGeom prst="rect">
            <a:avLst/>
          </a:prstGeom>
          <a:solidFill>
            <a:srgbClr val="3D7D52"/>
          </a:solidFill>
        </p:spPr>
        <p:txBody>
          <a:bodyPr wrap="square">
            <a:spAutoFit/>
          </a:bodyPr>
          <a:lstStyle/>
          <a:p>
            <a:pPr algn="ctr"/>
            <a:r>
              <a:rPr lang="zh-CN" altLang="en-US" sz="2800" b="1" dirty="0">
                <a:solidFill>
                  <a:schemeClr val="bg1"/>
                </a:solidFill>
              </a:rPr>
              <a:t>总体认识</a:t>
            </a:r>
          </a:p>
        </p:txBody>
      </p:sp>
      <p:grpSp>
        <p:nvGrpSpPr>
          <p:cNvPr id="8" name="组合 7"/>
          <p:cNvGrpSpPr/>
          <p:nvPr/>
        </p:nvGrpSpPr>
        <p:grpSpPr>
          <a:xfrm>
            <a:off x="2102520" y="2221390"/>
            <a:ext cx="6586760" cy="3813608"/>
            <a:chOff x="6216972" y="2221390"/>
            <a:chExt cx="6586760" cy="3813608"/>
          </a:xfrm>
        </p:grpSpPr>
        <p:sp>
          <p:nvSpPr>
            <p:cNvPr id="28" name="矩形 27"/>
            <p:cNvSpPr/>
            <p:nvPr/>
          </p:nvSpPr>
          <p:spPr>
            <a:xfrm>
              <a:off x="6251004" y="2221390"/>
              <a:ext cx="6552728" cy="969496"/>
            </a:xfrm>
            <a:prstGeom prst="rect">
              <a:avLst/>
            </a:prstGeom>
            <a:solidFill>
              <a:srgbClr val="EF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prstClr val="black"/>
                  </a:solidFill>
                </a:rPr>
                <a:t>技术发展趋势</a:t>
              </a:r>
              <a:endParaRPr lang="en-US" altLang="zh-CN" b="1" dirty="0">
                <a:solidFill>
                  <a:prstClr val="black"/>
                </a:solidFill>
              </a:endParaRPr>
            </a:p>
            <a:p>
              <a:pPr>
                <a:lnSpc>
                  <a:spcPct val="150000"/>
                </a:lnSpc>
              </a:pPr>
              <a:r>
                <a:rPr lang="zh-CN" altLang="en-US" dirty="0">
                  <a:solidFill>
                    <a:prstClr val="black"/>
                  </a:solidFill>
                </a:rPr>
                <a:t>由浅到深、由易到难</a:t>
              </a:r>
              <a:endParaRPr lang="en-US" altLang="zh-CN" dirty="0">
                <a:solidFill>
                  <a:prstClr val="black"/>
                </a:solidFill>
              </a:endParaRPr>
            </a:p>
          </p:txBody>
        </p:sp>
        <p:sp>
          <p:nvSpPr>
            <p:cNvPr id="29" name="矩形 28"/>
            <p:cNvSpPr/>
            <p:nvPr/>
          </p:nvSpPr>
          <p:spPr>
            <a:xfrm>
              <a:off x="6238180" y="3582321"/>
              <a:ext cx="6552728" cy="1050365"/>
            </a:xfrm>
            <a:prstGeom prst="rect">
              <a:avLst/>
            </a:prstGeom>
            <a:solidFill>
              <a:srgbClr val="DE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prstClr val="black"/>
                  </a:solidFill>
                </a:rPr>
                <a:t>效益</a:t>
              </a:r>
              <a:endParaRPr lang="en-US" altLang="zh-CN" b="1" dirty="0">
                <a:solidFill>
                  <a:prstClr val="black"/>
                </a:solidFill>
              </a:endParaRPr>
            </a:p>
            <a:p>
              <a:pPr>
                <a:lnSpc>
                  <a:spcPct val="150000"/>
                </a:lnSpc>
              </a:pPr>
              <a:r>
                <a:rPr lang="zh-CN" altLang="en-US" dirty="0">
                  <a:solidFill>
                    <a:prstClr val="black"/>
                  </a:solidFill>
                </a:rPr>
                <a:t>投资回收期相对较短，投资回收比较高</a:t>
              </a:r>
              <a:endParaRPr lang="en-US" altLang="zh-CN" dirty="0">
                <a:solidFill>
                  <a:srgbClr val="FF0000"/>
                </a:solidFill>
              </a:endParaRPr>
            </a:p>
          </p:txBody>
        </p:sp>
        <p:grpSp>
          <p:nvGrpSpPr>
            <p:cNvPr id="30" name="组合 29"/>
            <p:cNvGrpSpPr/>
            <p:nvPr/>
          </p:nvGrpSpPr>
          <p:grpSpPr>
            <a:xfrm>
              <a:off x="7606332" y="3301510"/>
              <a:ext cx="3587576" cy="77589"/>
              <a:chOff x="3635896" y="3861048"/>
              <a:chExt cx="3587576" cy="77589"/>
            </a:xfrm>
          </p:grpSpPr>
          <p:cxnSp>
            <p:nvCxnSpPr>
              <p:cNvPr id="31" name="直接连接符 30"/>
              <p:cNvCxnSpPr/>
              <p:nvPr/>
            </p:nvCxnSpPr>
            <p:spPr>
              <a:xfrm>
                <a:off x="3635896" y="3902248"/>
                <a:ext cx="1440160"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5430515" y="3861048"/>
                <a:ext cx="77589" cy="77589"/>
              </a:xfrm>
              <a:prstGeom prst="ellipse">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5868144" y="3899842"/>
                <a:ext cx="1355328"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grpSp>
        <p:sp>
          <p:nvSpPr>
            <p:cNvPr id="34" name="矩形 33"/>
            <p:cNvSpPr/>
            <p:nvPr/>
          </p:nvSpPr>
          <p:spPr>
            <a:xfrm>
              <a:off x="6216972" y="5065502"/>
              <a:ext cx="6552728" cy="969496"/>
            </a:xfrm>
            <a:prstGeom prst="rect">
              <a:avLst/>
            </a:prstGeom>
            <a:solidFill>
              <a:srgbClr val="EF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prstClr val="black"/>
                  </a:solidFill>
                </a:rPr>
                <a:t>改造动力</a:t>
              </a:r>
              <a:endParaRPr lang="en-US" altLang="zh-CN" b="1" dirty="0">
                <a:solidFill>
                  <a:prstClr val="black"/>
                </a:solidFill>
              </a:endParaRPr>
            </a:p>
            <a:p>
              <a:pPr>
                <a:lnSpc>
                  <a:spcPct val="150000"/>
                </a:lnSpc>
              </a:pPr>
              <a:r>
                <a:rPr lang="zh-CN" altLang="en-US" dirty="0">
                  <a:solidFill>
                    <a:prstClr val="black"/>
                  </a:solidFill>
                </a:rPr>
                <a:t>环保压力、用工成本</a:t>
              </a:r>
            </a:p>
          </p:txBody>
        </p:sp>
        <p:grpSp>
          <p:nvGrpSpPr>
            <p:cNvPr id="35" name="组合 34"/>
            <p:cNvGrpSpPr/>
            <p:nvPr/>
          </p:nvGrpSpPr>
          <p:grpSpPr>
            <a:xfrm>
              <a:off x="7606332" y="4813678"/>
              <a:ext cx="3515568" cy="77589"/>
              <a:chOff x="3635896" y="6663779"/>
              <a:chExt cx="3515568" cy="77589"/>
            </a:xfrm>
          </p:grpSpPr>
          <p:cxnSp>
            <p:nvCxnSpPr>
              <p:cNvPr id="36" name="直接连接符 35"/>
              <p:cNvCxnSpPr/>
              <p:nvPr/>
            </p:nvCxnSpPr>
            <p:spPr>
              <a:xfrm>
                <a:off x="3635896" y="6704979"/>
                <a:ext cx="1440160"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417691" y="6663779"/>
                <a:ext cx="77589" cy="77589"/>
              </a:xfrm>
              <a:prstGeom prst="ellipse">
                <a:avLst/>
              </a:pr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5796136" y="6719261"/>
                <a:ext cx="1355328" cy="0"/>
              </a:xfrm>
              <a:prstGeom prst="line">
                <a:avLst/>
              </a:prstGeom>
              <a:ln>
                <a:solidFill>
                  <a:srgbClr val="3D7D52"/>
                </a:solidFill>
              </a:ln>
            </p:spPr>
            <p:style>
              <a:lnRef idx="1">
                <a:schemeClr val="accent1"/>
              </a:lnRef>
              <a:fillRef idx="0">
                <a:schemeClr val="accent1"/>
              </a:fillRef>
              <a:effectRef idx="0">
                <a:schemeClr val="accent1"/>
              </a:effectRef>
              <a:fontRef idx="minor">
                <a:schemeClr val="tx1"/>
              </a:fontRef>
            </p:style>
          </p:cxnSp>
        </p:grpSp>
      </p:grpSp>
      <p:sp>
        <p:nvSpPr>
          <p:cNvPr id="39" name="TextBox 23">
            <a:extLst>
              <a:ext uri="{FF2B5EF4-FFF2-40B4-BE49-F238E27FC236}">
                <a16:creationId xmlns:a16="http://schemas.microsoft.com/office/drawing/2014/main" id="{0D581BAB-CFC9-43C5-AEAF-F65026B13705}"/>
              </a:ext>
            </a:extLst>
          </p:cNvPr>
          <p:cNvSpPr txBox="1"/>
          <p:nvPr/>
        </p:nvSpPr>
        <p:spPr>
          <a:xfrm>
            <a:off x="1090413" y="484584"/>
            <a:ext cx="3320699" cy="400110"/>
          </a:xfrm>
          <a:prstGeom prst="rect">
            <a:avLst/>
          </a:prstGeom>
          <a:noFill/>
        </p:spPr>
        <p:txBody>
          <a:bodyPr wrap="square" rtlCol="0">
            <a:spAutoFit/>
          </a:bodyPr>
          <a:lstStyle/>
          <a:p>
            <a:r>
              <a:rPr lang="zh-CN" altLang="en-US" sz="2000" b="1" dirty="0"/>
              <a:t>节能减排技术与项目</a:t>
            </a:r>
          </a:p>
        </p:txBody>
      </p:sp>
    </p:spTree>
    <p:extLst>
      <p:ext uri="{BB962C8B-B14F-4D97-AF65-F5344CB8AC3E}">
        <p14:creationId xmlns:p14="http://schemas.microsoft.com/office/powerpoint/2010/main" val="2640638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组合 8"/>
          <p:cNvGrpSpPr/>
          <p:nvPr/>
        </p:nvGrpSpPr>
        <p:grpSpPr>
          <a:xfrm>
            <a:off x="-25970" y="-27384"/>
            <a:ext cx="9206483" cy="6912768"/>
            <a:chOff x="-25970" y="-27384"/>
            <a:chExt cx="9206483" cy="6912768"/>
          </a:xfrm>
        </p:grpSpPr>
        <p:sp>
          <p:nvSpPr>
            <p:cNvPr id="3" name="矩形 2"/>
            <p:cNvSpPr/>
            <p:nvPr/>
          </p:nvSpPr>
          <p:spPr>
            <a:xfrm>
              <a:off x="0" y="0"/>
              <a:ext cx="1795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25970" y="2204864"/>
              <a:ext cx="7622305" cy="1812900"/>
            </a:xfrm>
            <a:custGeom>
              <a:avLst/>
              <a:gdLst>
                <a:gd name="connsiteX0" fmla="*/ 0 w 8280920"/>
                <a:gd name="connsiteY0" fmla="*/ 0 h 1800200"/>
                <a:gd name="connsiteX1" fmla="*/ 8280920 w 8280920"/>
                <a:gd name="connsiteY1" fmla="*/ 0 h 1800200"/>
                <a:gd name="connsiteX2" fmla="*/ 8280920 w 8280920"/>
                <a:gd name="connsiteY2" fmla="*/ 1800200 h 1800200"/>
                <a:gd name="connsiteX3" fmla="*/ 0 w 8280920"/>
                <a:gd name="connsiteY3" fmla="*/ 1800200 h 1800200"/>
                <a:gd name="connsiteX4" fmla="*/ 0 w 8280920"/>
                <a:gd name="connsiteY4" fmla="*/ 0 h 1800200"/>
                <a:gd name="connsiteX0" fmla="*/ 0 w 8280920"/>
                <a:gd name="connsiteY0" fmla="*/ 0 h 1800200"/>
                <a:gd name="connsiteX1" fmla="*/ 8280920 w 8280920"/>
                <a:gd name="connsiteY1" fmla="*/ 0 h 1800200"/>
                <a:gd name="connsiteX2" fmla="*/ 5661707 w 8280920"/>
                <a:gd name="connsiteY2" fmla="*/ 1800200 h 1800200"/>
                <a:gd name="connsiteX3" fmla="*/ 0 w 8280920"/>
                <a:gd name="connsiteY3" fmla="*/ 1800200 h 1800200"/>
                <a:gd name="connsiteX4" fmla="*/ 0 w 8280920"/>
                <a:gd name="connsiteY4" fmla="*/ 0 h 1800200"/>
                <a:gd name="connsiteX0" fmla="*/ 0 w 7025557"/>
                <a:gd name="connsiteY0" fmla="*/ 0 h 1800200"/>
                <a:gd name="connsiteX1" fmla="*/ 7025557 w 7025557"/>
                <a:gd name="connsiteY1" fmla="*/ 0 h 1800200"/>
                <a:gd name="connsiteX2" fmla="*/ 5661707 w 7025557"/>
                <a:gd name="connsiteY2" fmla="*/ 1800200 h 1800200"/>
                <a:gd name="connsiteX3" fmla="*/ 0 w 7025557"/>
                <a:gd name="connsiteY3" fmla="*/ 1800200 h 1800200"/>
                <a:gd name="connsiteX4" fmla="*/ 0 w 7025557"/>
                <a:gd name="connsiteY4" fmla="*/ 0 h 1800200"/>
                <a:gd name="connsiteX0" fmla="*/ 0 w 7025557"/>
                <a:gd name="connsiteY0" fmla="*/ 0 h 1800200"/>
                <a:gd name="connsiteX1" fmla="*/ 7025557 w 7025557"/>
                <a:gd name="connsiteY1" fmla="*/ 0 h 1800200"/>
                <a:gd name="connsiteX2" fmla="*/ 5801407 w 7025557"/>
                <a:gd name="connsiteY2" fmla="*/ 1800200 h 1800200"/>
                <a:gd name="connsiteX3" fmla="*/ 0 w 7025557"/>
                <a:gd name="connsiteY3" fmla="*/ 1800200 h 1800200"/>
                <a:gd name="connsiteX4" fmla="*/ 0 w 7025557"/>
                <a:gd name="connsiteY4" fmla="*/ 0 h 1800200"/>
                <a:gd name="connsiteX0" fmla="*/ 0 w 7076357"/>
                <a:gd name="connsiteY0" fmla="*/ 12700 h 1812900"/>
                <a:gd name="connsiteX1" fmla="*/ 7076357 w 7076357"/>
                <a:gd name="connsiteY1" fmla="*/ 0 h 1812900"/>
                <a:gd name="connsiteX2" fmla="*/ 5801407 w 7076357"/>
                <a:gd name="connsiteY2" fmla="*/ 1812900 h 1812900"/>
                <a:gd name="connsiteX3" fmla="*/ 0 w 7076357"/>
                <a:gd name="connsiteY3" fmla="*/ 1812900 h 1812900"/>
                <a:gd name="connsiteX4" fmla="*/ 0 w 7076357"/>
                <a:gd name="connsiteY4" fmla="*/ 12700 h 181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6357" h="1812900">
                  <a:moveTo>
                    <a:pt x="0" y="12700"/>
                  </a:moveTo>
                  <a:lnTo>
                    <a:pt x="7076357" y="0"/>
                  </a:lnTo>
                  <a:lnTo>
                    <a:pt x="5801407" y="1812900"/>
                  </a:lnTo>
                  <a:lnTo>
                    <a:pt x="0" y="1812900"/>
                  </a:lnTo>
                  <a:lnTo>
                    <a:pt x="0" y="12700"/>
                  </a:lnTo>
                  <a:close/>
                </a:path>
              </a:pathLst>
            </a:custGeom>
            <a:solidFill>
              <a:srgbClr val="3D7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8800" dirty="0">
                  <a:solidFill>
                    <a:prstClr val="white"/>
                  </a:solidFill>
                  <a:latin typeface="庞门正道标题体" panose="02010600030101010101" pitchFamily="2" charset="-122"/>
                  <a:ea typeface="庞门正道标题体" panose="02010600030101010101" pitchFamily="2" charset="-122"/>
                </a:rPr>
                <a:t>  感谢聆听</a:t>
              </a:r>
            </a:p>
          </p:txBody>
        </p:sp>
        <p:sp>
          <p:nvSpPr>
            <p:cNvPr id="8" name="矩形 7"/>
            <p:cNvSpPr/>
            <p:nvPr/>
          </p:nvSpPr>
          <p:spPr>
            <a:xfrm>
              <a:off x="8532440" y="0"/>
              <a:ext cx="611560" cy="6885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10542" y="-27384"/>
              <a:ext cx="9169971" cy="6912768"/>
              <a:chOff x="188889" y="-27384"/>
              <a:chExt cx="9027570" cy="6912768"/>
            </a:xfrm>
          </p:grpSpPr>
          <p:sp>
            <p:nvSpPr>
              <p:cNvPr id="4" name="直角三角形 3"/>
              <p:cNvSpPr/>
              <p:nvPr/>
            </p:nvSpPr>
            <p:spPr>
              <a:xfrm rot="16200000">
                <a:off x="2959929" y="628853"/>
                <a:ext cx="6912767" cy="5600293"/>
              </a:xfrm>
              <a:prstGeom prst="rtTriangle">
                <a:avLst/>
              </a:prstGeom>
              <a:solidFill>
                <a:srgbClr val="A9C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575F6D">
                        <a:satMod val="155000"/>
                      </a:srgbClr>
                    </a:solidFill>
                    <a:prstDash val="solid"/>
                  </a:ln>
                  <a:solidFill>
                    <a:srgbClr val="FFF39D">
                      <a:tint val="85000"/>
                      <a:satMod val="155000"/>
                    </a:srgbClr>
                  </a:solidFill>
                  <a:effectLst>
                    <a:outerShdw blurRad="41275" dist="20320" dir="1800000" algn="tl" rotWithShape="0">
                      <a:srgbClr val="000000">
                        <a:alpha val="40000"/>
                      </a:srgbClr>
                    </a:outerShdw>
                  </a:effectLst>
                </a:endParaRPr>
              </a:p>
            </p:txBody>
          </p:sp>
          <p:sp>
            <p:nvSpPr>
              <p:cNvPr id="5" name="直角三角形 4"/>
              <p:cNvSpPr/>
              <p:nvPr/>
            </p:nvSpPr>
            <p:spPr>
              <a:xfrm rot="16200000">
                <a:off x="3428586" y="1043955"/>
                <a:ext cx="4914994" cy="6660748"/>
              </a:xfrm>
              <a:prstGeom prst="rtTriangle">
                <a:avLst/>
              </a:prstGeom>
              <a:solidFill>
                <a:srgbClr val="9CA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直角三角形 5"/>
              <p:cNvSpPr/>
              <p:nvPr/>
            </p:nvSpPr>
            <p:spPr>
              <a:xfrm rot="16200000">
                <a:off x="2880163" y="549088"/>
                <a:ext cx="3645022" cy="9027569"/>
              </a:xfrm>
              <a:custGeom>
                <a:avLst/>
                <a:gdLst>
                  <a:gd name="connsiteX0" fmla="*/ 0 w 3645022"/>
                  <a:gd name="connsiteY0" fmla="*/ 9289034 h 9289034"/>
                  <a:gd name="connsiteX1" fmla="*/ 0 w 3645022"/>
                  <a:gd name="connsiteY1" fmla="*/ 0 h 9289034"/>
                  <a:gd name="connsiteX2" fmla="*/ 3645022 w 3645022"/>
                  <a:gd name="connsiteY2" fmla="*/ 9289034 h 9289034"/>
                  <a:gd name="connsiteX3" fmla="*/ 0 w 3645022"/>
                  <a:gd name="connsiteY3" fmla="*/ 9289034 h 9289034"/>
                  <a:gd name="connsiteX0" fmla="*/ 0 w 3645022"/>
                  <a:gd name="connsiteY0" fmla="*/ 9149334 h 9149334"/>
                  <a:gd name="connsiteX1" fmla="*/ 25400 w 3645022"/>
                  <a:gd name="connsiteY1" fmla="*/ 0 h 9149334"/>
                  <a:gd name="connsiteX2" fmla="*/ 3645022 w 3645022"/>
                  <a:gd name="connsiteY2" fmla="*/ 9149334 h 9149334"/>
                  <a:gd name="connsiteX3" fmla="*/ 0 w 3645022"/>
                  <a:gd name="connsiteY3" fmla="*/ 9149334 h 9149334"/>
                  <a:gd name="connsiteX0" fmla="*/ 0 w 3645022"/>
                  <a:gd name="connsiteY0" fmla="*/ 9182671 h 9182671"/>
                  <a:gd name="connsiteX1" fmla="*/ 25400 w 3645022"/>
                  <a:gd name="connsiteY1" fmla="*/ 0 h 9182671"/>
                  <a:gd name="connsiteX2" fmla="*/ 3645022 w 3645022"/>
                  <a:gd name="connsiteY2" fmla="*/ 9182671 h 9182671"/>
                  <a:gd name="connsiteX3" fmla="*/ 0 w 3645022"/>
                  <a:gd name="connsiteY3" fmla="*/ 9182671 h 9182671"/>
                  <a:gd name="connsiteX0" fmla="*/ 0 w 3645022"/>
                  <a:gd name="connsiteY0" fmla="*/ 9206484 h 9206484"/>
                  <a:gd name="connsiteX1" fmla="*/ 25400 w 3645022"/>
                  <a:gd name="connsiteY1" fmla="*/ 0 h 9206484"/>
                  <a:gd name="connsiteX2" fmla="*/ 3645022 w 3645022"/>
                  <a:gd name="connsiteY2" fmla="*/ 9206484 h 9206484"/>
                  <a:gd name="connsiteX3" fmla="*/ 0 w 3645022"/>
                  <a:gd name="connsiteY3" fmla="*/ 9206484 h 9206484"/>
                </a:gdLst>
                <a:ahLst/>
                <a:cxnLst>
                  <a:cxn ang="0">
                    <a:pos x="connsiteX0" y="connsiteY0"/>
                  </a:cxn>
                  <a:cxn ang="0">
                    <a:pos x="connsiteX1" y="connsiteY1"/>
                  </a:cxn>
                  <a:cxn ang="0">
                    <a:pos x="connsiteX2" y="connsiteY2"/>
                  </a:cxn>
                  <a:cxn ang="0">
                    <a:pos x="connsiteX3" y="connsiteY3"/>
                  </a:cxn>
                </a:cxnLst>
                <a:rect l="l" t="t" r="r" b="b"/>
                <a:pathLst>
                  <a:path w="3645022" h="9206484">
                    <a:moveTo>
                      <a:pt x="0" y="9206484"/>
                    </a:moveTo>
                    <a:cubicBezTo>
                      <a:pt x="8467" y="6156706"/>
                      <a:pt x="16933" y="3049778"/>
                      <a:pt x="25400" y="0"/>
                    </a:cubicBezTo>
                    <a:lnTo>
                      <a:pt x="3645022" y="9206484"/>
                    </a:lnTo>
                    <a:lnTo>
                      <a:pt x="0" y="9206484"/>
                    </a:lnTo>
                    <a:close/>
                  </a:path>
                </a:pathLst>
              </a:custGeom>
              <a:solidFill>
                <a:srgbClr val="3D7D52">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 name="组合 9"/>
          <p:cNvGrpSpPr/>
          <p:nvPr/>
        </p:nvGrpSpPr>
        <p:grpSpPr>
          <a:xfrm>
            <a:off x="213181" y="1916832"/>
            <a:ext cx="638531" cy="1003605"/>
            <a:chOff x="611560" y="3429000"/>
            <a:chExt cx="1656184" cy="2603089"/>
          </a:xfrm>
          <a:solidFill>
            <a:srgbClr val="A9C368"/>
          </a:solidFill>
        </p:grpSpPr>
        <p:sp>
          <p:nvSpPr>
            <p:cNvPr id="11" name="椭圆 10"/>
            <p:cNvSpPr/>
            <p:nvPr/>
          </p:nvSpPr>
          <p:spPr>
            <a:xfrm>
              <a:off x="611560" y="3429000"/>
              <a:ext cx="1296144" cy="129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907704" y="451633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331640" y="4928076"/>
              <a:ext cx="589156" cy="5891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680879" y="5794463"/>
              <a:ext cx="237626" cy="2376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115616" y="5517232"/>
              <a:ext cx="118813" cy="118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778559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2001</TotalTime>
  <Words>778</Words>
  <Application>Microsoft Office PowerPoint</Application>
  <PresentationFormat>全屏显示(4:3)</PresentationFormat>
  <Paragraphs>164</Paragraphs>
  <Slides>7</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等线</vt:lpstr>
      <vt:lpstr>庞门正道标题体</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CCTAHEYY</dc:creator>
  <cp:lastModifiedBy>handawei</cp:lastModifiedBy>
  <cp:revision>258</cp:revision>
  <cp:lastPrinted>2018-11-18T08:29:52Z</cp:lastPrinted>
  <dcterms:created xsi:type="dcterms:W3CDTF">2018-07-09T02:09:25Z</dcterms:created>
  <dcterms:modified xsi:type="dcterms:W3CDTF">2018-11-18T08:30:52Z</dcterms:modified>
</cp:coreProperties>
</file>